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xlsx" ContentType="application/vnd.openxmlformats-officedocument.spreadsheetml.shee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2.xml" ContentType="application/vnd.openxmlformats-officedocument.presentationml.tags+xml"/>
  <Override PartName="/ppt/notesSlides/notesSlide18.xml" ContentType="application/vnd.openxmlformats-officedocument.presentationml.notesSlide+xml"/>
  <Override PartName="/ppt/tags/tag13.xml" ContentType="application/vnd.openxmlformats-officedocument.presentationml.tags+xml"/>
  <Override PartName="/ppt/notesSlides/notesSlide19.xml" ContentType="application/vnd.openxmlformats-officedocument.presentationml.notesSlide+xml"/>
  <Override PartName="/ppt/tags/tag14.xml" ContentType="application/vnd.openxmlformats-officedocument.presentationml.tags+xml"/>
  <Override PartName="/ppt/notesSlides/notesSlide20.xml" ContentType="application/vnd.openxmlformats-officedocument.presentationml.notesSlide+xml"/>
  <Override PartName="/ppt/tags/tag15.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6.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1.xml" ContentType="application/vnd.openxmlformats-officedocument.drawingml.chart+xml"/>
  <Override PartName="/ppt/tags/tag17.xml" ContentType="application/vnd.openxmlformats-officedocument.presentationml.tags+xml"/>
  <Override PartName="/ppt/notesSlides/notesSlide32.xml" ContentType="application/vnd.openxmlformats-officedocument.presentationml.notesSlide+xml"/>
  <Override PartName="/ppt/tags/tag18.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handoutMasterIdLst>
    <p:handoutMasterId r:id="rId49"/>
  </p:handoutMasterIdLst>
  <p:sldIdLst>
    <p:sldId id="332" r:id="rId2"/>
    <p:sldId id="257" r:id="rId3"/>
    <p:sldId id="258" r:id="rId4"/>
    <p:sldId id="259" r:id="rId5"/>
    <p:sldId id="260" r:id="rId6"/>
    <p:sldId id="297" r:id="rId7"/>
    <p:sldId id="294" r:id="rId8"/>
    <p:sldId id="287" r:id="rId9"/>
    <p:sldId id="289" r:id="rId10"/>
    <p:sldId id="288" r:id="rId11"/>
    <p:sldId id="311" r:id="rId12"/>
    <p:sldId id="269" r:id="rId13"/>
    <p:sldId id="318" r:id="rId14"/>
    <p:sldId id="324" r:id="rId15"/>
    <p:sldId id="356" r:id="rId16"/>
    <p:sldId id="357" r:id="rId17"/>
    <p:sldId id="358" r:id="rId18"/>
    <p:sldId id="359" r:id="rId19"/>
    <p:sldId id="271" r:id="rId20"/>
    <p:sldId id="273" r:id="rId21"/>
    <p:sldId id="360" r:id="rId22"/>
    <p:sldId id="272" r:id="rId23"/>
    <p:sldId id="320" r:id="rId24"/>
    <p:sldId id="335" r:id="rId25"/>
    <p:sldId id="338" r:id="rId26"/>
    <p:sldId id="345" r:id="rId27"/>
    <p:sldId id="339" r:id="rId28"/>
    <p:sldId id="340" r:id="rId29"/>
    <p:sldId id="343" r:id="rId30"/>
    <p:sldId id="341" r:id="rId31"/>
    <p:sldId id="342" r:id="rId32"/>
    <p:sldId id="298" r:id="rId33"/>
    <p:sldId id="344" r:id="rId34"/>
    <p:sldId id="292" r:id="rId35"/>
    <p:sldId id="296" r:id="rId36"/>
    <p:sldId id="361" r:id="rId37"/>
    <p:sldId id="362" r:id="rId38"/>
    <p:sldId id="278" r:id="rId39"/>
    <p:sldId id="346" r:id="rId40"/>
    <p:sldId id="348" r:id="rId41"/>
    <p:sldId id="349" r:id="rId42"/>
    <p:sldId id="353" r:id="rId43"/>
    <p:sldId id="354" r:id="rId44"/>
    <p:sldId id="355" r:id="rId45"/>
    <p:sldId id="329" r:id="rId46"/>
    <p:sldId id="328"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owtham Kaki"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2886"/>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2" autoAdjust="0"/>
    <p:restoredTop sz="81229" autoAdjust="0"/>
  </p:normalViewPr>
  <p:slideViewPr>
    <p:cSldViewPr snapToGrid="0" snapToObjects="1">
      <p:cViewPr>
        <p:scale>
          <a:sx n="94" d="100"/>
          <a:sy n="94" d="100"/>
        </p:scale>
        <p:origin x="-1520" y="-80"/>
      </p:cViewPr>
      <p:guideLst>
        <p:guide orient="horz" pos="2160"/>
        <p:guide pos="2880"/>
      </p:guideLst>
    </p:cSldViewPr>
  </p:slideViewPr>
  <p:outlineViewPr>
    <p:cViewPr>
      <p:scale>
        <a:sx n="33" d="100"/>
        <a:sy n="33" d="100"/>
      </p:scale>
      <p:origin x="0" y="2224"/>
    </p:cViewPr>
  </p:outlineViewPr>
  <p:notesTextViewPr>
    <p:cViewPr>
      <p:scale>
        <a:sx n="100" d="100"/>
        <a:sy n="100" d="100"/>
      </p:scale>
      <p:origin x="0" y="0"/>
    </p:cViewPr>
  </p:notesTextViewPr>
  <p:sorterViewPr>
    <p:cViewPr>
      <p:scale>
        <a:sx n="66" d="100"/>
        <a:sy n="66" d="100"/>
      </p:scale>
      <p:origin x="0" y="49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interSettings" Target="printerSettings/printerSettings1.bin"/><Relationship Id="rId51" Type="http://schemas.openxmlformats.org/officeDocument/2006/relationships/commentAuthors" Target="commentAuthors.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dLbls>
          <c:showLegendKey val="0"/>
          <c:showVal val="0"/>
          <c:showCatName val="0"/>
          <c:showSerName val="0"/>
          <c:showPercent val="0"/>
          <c:showBubbleSize val="0"/>
          <c:showLeaderLines val="1"/>
        </c:dLbls>
        <c:firstSliceAng val="0"/>
      </c:pieChart>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A8CC28-BB99-E24B-A252-09E14638C3A0}" type="datetimeFigureOut">
              <a:rPr lang="en-US" smtClean="0"/>
              <a:t>12/5/15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9B0829B-0063-4640-ACAB-0289A6DA3BC0}" type="slidenum">
              <a:rPr lang="en-US" smtClean="0"/>
              <a:t>‹#›</a:t>
            </a:fld>
            <a:endParaRPr lang="en-US"/>
          </a:p>
        </p:txBody>
      </p:sp>
    </p:spTree>
    <p:extLst>
      <p:ext uri="{BB962C8B-B14F-4D97-AF65-F5344CB8AC3E}">
        <p14:creationId xmlns:p14="http://schemas.microsoft.com/office/powerpoint/2010/main" val="41957368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EB801C3-3BE5-ED41-AA40-83A949D63490}" type="datetimeFigureOut">
              <a:rPr lang="en-US" smtClean="0"/>
              <a:t>12/5/15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4D01D45-5E17-5541-B568-9DFC18BBC014}" type="slidenum">
              <a:rPr lang="en-US" smtClean="0"/>
              <a:t>‹#›</a:t>
            </a:fld>
            <a:endParaRPr lang="en-US"/>
          </a:p>
        </p:txBody>
      </p:sp>
    </p:spTree>
    <p:extLst>
      <p:ext uri="{BB962C8B-B14F-4D97-AF65-F5344CB8AC3E}">
        <p14:creationId xmlns:p14="http://schemas.microsoft.com/office/powerpoint/2010/main" val="157064046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D01D45-5E17-5541-B568-9DFC18BBC014}" type="slidenum">
              <a:rPr lang="en-US" smtClean="0"/>
              <a:t>1</a:t>
            </a:fld>
            <a:endParaRPr lang="en-US"/>
          </a:p>
        </p:txBody>
      </p:sp>
    </p:spTree>
    <p:extLst>
      <p:ext uri="{BB962C8B-B14F-4D97-AF65-F5344CB8AC3E}">
        <p14:creationId xmlns:p14="http://schemas.microsoft.com/office/powerpoint/2010/main" val="659256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solution</a:t>
            </a:r>
            <a:r>
              <a:rPr lang="en-US" baseline="0" dirty="0" smtClean="0"/>
              <a:t> to the problem is based on few fundamental observations: </a:t>
            </a:r>
          </a:p>
          <a:p>
            <a:endParaRPr lang="en-US" baseline="0" dirty="0" smtClean="0"/>
          </a:p>
          <a:p>
            <a:pPr marL="228600" marR="0" indent="-228600" algn="l" defTabSz="457200" rtl="0" eaLnBrk="1" fontAlgn="auto" latinLnBrk="0" hangingPunct="1">
              <a:lnSpc>
                <a:spcPct val="100000"/>
              </a:lnSpc>
              <a:spcBef>
                <a:spcPts val="0"/>
              </a:spcBef>
              <a:spcAft>
                <a:spcPts val="0"/>
              </a:spcAft>
              <a:buClrTx/>
              <a:buSzTx/>
              <a:buFontTx/>
              <a:buAutoNum type="arabicParenBoth"/>
              <a:tabLst/>
              <a:defRPr/>
            </a:pPr>
            <a:r>
              <a:rPr lang="en-US" baseline="0" dirty="0" smtClean="0"/>
              <a:t>Firstly, requirements of application are varied and complex; and so are store-level consistency guarantees offered by various data stores. Now, if we want to compare application requirements with store-level guarantees to determine if a certain guarantee is sufficient to ensure a given requirement, then first of all, we need a common language to encode both of them.</a:t>
            </a:r>
            <a:br>
              <a:rPr lang="en-US" baseline="0" dirty="0" smtClean="0"/>
            </a:br>
            <a:r>
              <a:rPr lang="en-US" baseline="0" dirty="0" smtClean="0"/>
              <a:t>For this purpose, have designed a specification language that captures both application-invariants and store consistency levels as specifications. </a:t>
            </a:r>
            <a:r>
              <a:rPr lang="en-US" baseline="0" dirty="0" err="1" smtClean="0"/>
              <a:t>Comparision</a:t>
            </a:r>
            <a:r>
              <a:rPr lang="en-US" baseline="0" dirty="0" smtClean="0"/>
              <a:t> between two expressions in our specification language is decidable, allowing us to compare, not only a requirement and a guarantee, but also a pair of store-level guarantees to determine which one is weaker.</a:t>
            </a:r>
          </a:p>
          <a:p>
            <a:pPr marL="228600" indent="-228600">
              <a:buAutoNum type="arabicParenBoth"/>
            </a:pPr>
            <a:endParaRPr lang="en-US" baseline="0" dirty="0" smtClean="0"/>
          </a:p>
          <a:p>
            <a:pPr marL="228600" indent="-228600">
              <a:buAutoNum type="arabicParenBoth"/>
            </a:pPr>
            <a:r>
              <a:rPr lang="en-US" baseline="0" dirty="0" smtClean="0"/>
              <a:t>The specification language itself is not sufficient, we also need an algorithm to compare specifications of application requirements and store-level guarantees, and map the former to the latter. We require the mapping to be sound and optimal. Soundness means that the chosen store-level guarantee MUST satisfy the the stated requirements, and optimality means that it the weakest such guarantee. The second component of our solution is an algorithm to perform the mapping, which call as the classification scheme.</a:t>
            </a:r>
          </a:p>
          <a:p>
            <a:pPr marL="228600" indent="-228600">
              <a:buAutoNum type="arabicParenBoth"/>
            </a:pPr>
            <a:endParaRPr lang="en-US" baseline="0" dirty="0" smtClean="0"/>
          </a:p>
          <a:p>
            <a:pPr marL="0" indent="0">
              <a:buNone/>
            </a:pPr>
            <a:r>
              <a:rPr lang="en-US" baseline="0" dirty="0" smtClean="0"/>
              <a:t>Before I go into the details of these two components, I will cover some preliminaries.</a:t>
            </a:r>
          </a:p>
        </p:txBody>
      </p:sp>
      <p:sp>
        <p:nvSpPr>
          <p:cNvPr id="4" name="Slide Number Placeholder 3"/>
          <p:cNvSpPr>
            <a:spLocks noGrp="1"/>
          </p:cNvSpPr>
          <p:nvPr>
            <p:ph type="sldNum" sz="quarter" idx="10"/>
          </p:nvPr>
        </p:nvSpPr>
        <p:spPr/>
        <p:txBody>
          <a:bodyPr/>
          <a:lstStyle/>
          <a:p>
            <a:fld id="{04D01D45-5E17-5541-B568-9DFC18BBC014}" type="slidenum">
              <a:rPr lang="en-US" smtClean="0"/>
              <a:t>10</a:t>
            </a:fld>
            <a:endParaRPr lang="en-US"/>
          </a:p>
        </p:txBody>
      </p:sp>
    </p:spTree>
    <p:extLst>
      <p:ext uri="{BB962C8B-B14F-4D97-AF65-F5344CB8AC3E}">
        <p14:creationId xmlns:p14="http://schemas.microsoft.com/office/powerpoint/2010/main" val="777378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Our</a:t>
            </a:r>
            <a:r>
              <a:rPr lang="en-US" baseline="0" dirty="0" smtClean="0"/>
              <a:t> specification language is strongly tied to the abstract view of replicated data store as a collection of multiple replicas of a log of operations performed on the data store. We call each entry in the log as an effect. Due to eventual consistency, multiple replicas of the log may not be in sync with each other, as it is the case with the two replicas of log shown on the slide. </a:t>
            </a:r>
          </a:p>
          <a:p>
            <a:r>
              <a:rPr lang="en-US" baseline="0" dirty="0" smtClean="0"/>
              <a:t>2. Clients interact with the data store via multiple concurrent sessions, where each session is simply a sequence of operations. Due to the session being a sequence, there exists a total order, called session order among operations performed in a session. </a:t>
            </a:r>
          </a:p>
          <a:p>
            <a:r>
              <a:rPr lang="en-US" baseline="0" dirty="0" smtClean="0"/>
              <a:t>3. It has to be noted that clients have absolutely no control over which replica a particular operation is applied to. For instance, it is possible that two operations that belong to the same session may be applied to different replicas.</a:t>
            </a:r>
          </a:p>
          <a:p>
            <a:r>
              <a:rPr lang="en-US" baseline="0" dirty="0" smtClean="0"/>
              <a:t>4. Application of an operation to a replica involves appending its effect to the log. In such case, we say that the effects that are already present in the log at that replica to be visible to the operation. Visibility relation is significant because the outcome of the operation depends on what effects are visible to that operation.</a:t>
            </a:r>
          </a:p>
          <a:p>
            <a:endParaRPr lang="en-US" baseline="0" dirty="0" smtClean="0"/>
          </a:p>
          <a:p>
            <a:r>
              <a:rPr lang="en-US" baseline="0" dirty="0" smtClean="0"/>
              <a:t>With this system model in mind, I will now introduce our specification language. </a:t>
            </a:r>
          </a:p>
          <a:p>
            <a:endParaRPr lang="en-US" baseline="0" dirty="0" smtClean="0"/>
          </a:p>
          <a:p>
            <a:endParaRPr lang="en-US" baseline="0" dirty="0" smtClean="0"/>
          </a:p>
          <a:p>
            <a:r>
              <a:rPr lang="en-US" baseline="0" dirty="0" smtClean="0"/>
              <a:t>But before moving one, I’d like to remind you that this is only the abstract view of our data store, and need not necessarily reflect that reality. Nonetheless, our implementation of the data store is very </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11</a:t>
            </a:fld>
            <a:endParaRPr lang="en-US"/>
          </a:p>
        </p:txBody>
      </p:sp>
    </p:spTree>
    <p:extLst>
      <p:ext uri="{BB962C8B-B14F-4D97-AF65-F5344CB8AC3E}">
        <p14:creationId xmlns:p14="http://schemas.microsoft.com/office/powerpoint/2010/main" val="677467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definitive characteristic of our specification language is that it allows us to axiomatically define the set of valid executions. A valid execution is one that either preserves an application invariant, or enforces a store-level guarantee. We associate with each operation an abstract effect that the operation performs. The way specification language describes an execution is by capturing the 3 kinds of relationship between the effects generated in that execution. The three relations are visibility, session order and same object. With the visibility relation, we capture the fact that one operation WITNESSES the effect of another. Session order captures the fact that one operation PRECEDES another in the same session. Same object relation holds between operations performed on the same object.</a:t>
            </a:r>
          </a:p>
          <a:p>
            <a:endParaRPr lang="en-US" baseline="0" dirty="0" smtClean="0"/>
          </a:p>
          <a:p>
            <a:r>
              <a:rPr lang="en-US" baseline="0" dirty="0" smtClean="0"/>
              <a:t>(and continue with the rest…)</a:t>
            </a:r>
          </a:p>
          <a:p>
            <a:endParaRPr lang="en-US" baseline="0" dirty="0" smtClean="0"/>
          </a:p>
          <a:p>
            <a:r>
              <a:rPr lang="en-US" baseline="0" dirty="0" smtClean="0"/>
              <a:t>So, how can we use this specification language to describe application invariants?</a:t>
            </a:r>
          </a:p>
        </p:txBody>
      </p:sp>
      <p:sp>
        <p:nvSpPr>
          <p:cNvPr id="4" name="Slide Number Placeholder 3"/>
          <p:cNvSpPr>
            <a:spLocks noGrp="1"/>
          </p:cNvSpPr>
          <p:nvPr>
            <p:ph type="sldNum" sz="quarter" idx="10"/>
          </p:nvPr>
        </p:nvSpPr>
        <p:spPr/>
        <p:txBody>
          <a:bodyPr/>
          <a:lstStyle/>
          <a:p>
            <a:fld id="{9329E795-5A13-F84D-9BD3-0616D63B1DE2}" type="slidenum">
              <a:rPr lang="en-US" smtClean="0"/>
              <a:t>12</a:t>
            </a:fld>
            <a:endParaRPr lang="en-US"/>
          </a:p>
        </p:txBody>
      </p:sp>
    </p:spTree>
    <p:extLst>
      <p:ext uri="{BB962C8B-B14F-4D97-AF65-F5344CB8AC3E}">
        <p14:creationId xmlns:p14="http://schemas.microsoft.com/office/powerpoint/2010/main" val="1676719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 us go back to our replicated bank account example. Consider an execution with two concurrent sessions, both performing the same operation of withdrawing $70 from a single account. Both first check if there is enough money in the account before moving ahead with the withdraw, so when executed in isolation, they are safe. However, when executed concurrently, both can read a balance of $100.  Since the balance is greater than $70, withdraw in session 1 goes through producing an effect a. Likewise, withdraw in session 2 also goes through producing an effect b. And we end up with withdrawing $140 from a bank account which only has $100. </a:t>
            </a:r>
          </a:p>
          <a:p>
            <a:endParaRPr lang="en-US" baseline="0" dirty="0" smtClean="0"/>
          </a:p>
          <a:p>
            <a:r>
              <a:rPr lang="en-US" baseline="0" dirty="0" smtClean="0"/>
              <a:t>Intuitively, this situation wouldn’t have happened if either first withdraw is visible to the second, or if the second it visible to the first. If we formalize this observation, from the perspective of the withdraw effect a, for all withdraw effects b that are performed on the same </a:t>
            </a:r>
            <a:r>
              <a:rPr lang="en-US" baseline="0" dirty="0" err="1" smtClean="0"/>
              <a:t>BankAccount</a:t>
            </a:r>
            <a:r>
              <a:rPr lang="en-US" baseline="0" dirty="0" smtClean="0"/>
              <a:t> object, either a must be visible to be or b to a. And for the sake of completeness, a can also be same as b. Now, \</a:t>
            </a:r>
            <a:r>
              <a:rPr lang="en-US" baseline="0" dirty="0" err="1" smtClean="0"/>
              <a:t>psi_w</a:t>
            </a:r>
            <a:r>
              <a:rPr lang="en-US" baseline="0" dirty="0" smtClean="0"/>
              <a:t>(a) is precisely the specification that the programmer has to write in our system, in order to prevent unsafe withdraws from ever happening. </a:t>
            </a:r>
          </a:p>
          <a:p>
            <a:endParaRPr lang="en-US" baseline="0" dirty="0" smtClean="0"/>
          </a:p>
          <a:p>
            <a:r>
              <a:rPr lang="en-US" baseline="0" dirty="0" smtClean="0"/>
              <a:t>An important point to note here is that, although the specification prevents unsafe withdrawals, it is not enough to prevent the bank account service from ever showing negative balance to its clients; </a:t>
            </a:r>
            <a:r>
              <a:rPr lang="en-US" baseline="0" dirty="0" err="1" smtClean="0"/>
              <a:t>getBalance</a:t>
            </a:r>
            <a:r>
              <a:rPr lang="en-US" baseline="0" dirty="0" smtClean="0"/>
              <a:t> can still report negative balance, even when the actual balance in the account is greater than zero. To see how …</a:t>
            </a:r>
          </a:p>
        </p:txBody>
      </p:sp>
      <p:sp>
        <p:nvSpPr>
          <p:cNvPr id="4" name="Slide Number Placeholder 3"/>
          <p:cNvSpPr>
            <a:spLocks noGrp="1"/>
          </p:cNvSpPr>
          <p:nvPr>
            <p:ph type="sldNum" sz="quarter" idx="10"/>
          </p:nvPr>
        </p:nvSpPr>
        <p:spPr/>
        <p:txBody>
          <a:bodyPr/>
          <a:lstStyle/>
          <a:p>
            <a:fld id="{04D01D45-5E17-5541-B568-9DFC18BBC014}" type="slidenum">
              <a:rPr lang="en-US" smtClean="0"/>
              <a:t>13</a:t>
            </a:fld>
            <a:endParaRPr lang="en-US"/>
          </a:p>
        </p:txBody>
      </p:sp>
    </p:spTree>
    <p:extLst>
      <p:ext uri="{BB962C8B-B14F-4D97-AF65-F5344CB8AC3E}">
        <p14:creationId xmlns:p14="http://schemas.microsoft.com/office/powerpoint/2010/main" val="23396274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consider two sessions one performing a deposit of $100 on Alice’s account producing an effect a, and other performing a withdraw of $50 producing an effect. Initially, let the balance in Alice’s account be zero. ‘a’ goes through without any problem, and if ‘a’ is visible to `b`, then b also goes through because b sees balance as $100. </a:t>
            </a:r>
          </a:p>
          <a:p>
            <a:endParaRPr lang="en-US" baseline="0" dirty="0" smtClean="0"/>
          </a:p>
          <a:p>
            <a:r>
              <a:rPr lang="en-US" baseline="0" dirty="0" smtClean="0"/>
              <a:t>Now, lets consider another concurrent session, from where Alice is checking balance in her account. The </a:t>
            </a:r>
            <a:r>
              <a:rPr lang="en-US" baseline="0" dirty="0" err="1" smtClean="0"/>
              <a:t>getBalance</a:t>
            </a:r>
            <a:r>
              <a:rPr lang="en-US" baseline="0" dirty="0" smtClean="0"/>
              <a:t> operation, that produces effect c, might only witness b, the effect of withdraw, but not a, the effect of deposit. Consequently, it might erroneously conclude that the balance is -50. </a:t>
            </a:r>
          </a:p>
          <a:p>
            <a:endParaRPr lang="en-US" baseline="0" dirty="0" smtClean="0"/>
          </a:p>
          <a:p>
            <a:r>
              <a:rPr lang="en-US" baseline="0" dirty="0" smtClean="0"/>
              <a:t>This negative balance anomaly can be prevented, if whenever a is visible to b, and b is visible to c, then a is also visible to c. Generalizing this observation, </a:t>
            </a:r>
            <a:r>
              <a:rPr lang="en-US" baseline="0" dirty="0" err="1" smtClean="0"/>
              <a:t>getBalance</a:t>
            </a:r>
            <a:r>
              <a:rPr lang="en-US" baseline="0" dirty="0" smtClean="0"/>
              <a:t> can be prevented from showing negative balance, if whenever a withdraw effect that is visible to the </a:t>
            </a:r>
            <a:r>
              <a:rPr lang="en-US" baseline="0" dirty="0" err="1" smtClean="0"/>
              <a:t>getBalance</a:t>
            </a:r>
            <a:r>
              <a:rPr lang="en-US" baseline="0" dirty="0" smtClean="0"/>
              <a:t> operation sees a deposit effect, then the deposit effect is also visible to the </a:t>
            </a:r>
            <a:r>
              <a:rPr lang="en-US" baseline="0" dirty="0" err="1" smtClean="0"/>
              <a:t>getBalance</a:t>
            </a:r>
            <a:r>
              <a:rPr lang="en-US" baseline="0" dirty="0" smtClean="0"/>
              <a:t>. Now, this is precisely the contract we write for </a:t>
            </a:r>
            <a:r>
              <a:rPr lang="en-US" baseline="0" dirty="0" err="1" smtClean="0"/>
              <a:t>getBalance</a:t>
            </a:r>
            <a:r>
              <a:rPr lang="en-US" baseline="0" dirty="0" smtClean="0"/>
              <a:t> in </a:t>
            </a:r>
            <a:r>
              <a:rPr lang="en-US" baseline="0" dirty="0" err="1" smtClean="0"/>
              <a:t>Quelea</a:t>
            </a:r>
            <a:r>
              <a:rPr lang="en-US" baseline="0" dirty="0" smtClean="0"/>
              <a:t>, in order to prevent negative balance anomaly. </a:t>
            </a:r>
          </a:p>
          <a:p>
            <a:endParaRPr lang="en-US" baseline="0" dirty="0" smtClean="0"/>
          </a:p>
          <a:p>
            <a:r>
              <a:rPr lang="en-US" baseline="0" dirty="0" smtClean="0"/>
              <a:t>Deposit does not require any special invariants. And we are done with the description of the bank account. </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14</a:t>
            </a:fld>
            <a:endParaRPr lang="en-US"/>
          </a:p>
        </p:txBody>
      </p:sp>
    </p:spTree>
    <p:extLst>
      <p:ext uri="{BB962C8B-B14F-4D97-AF65-F5344CB8AC3E}">
        <p14:creationId xmlns:p14="http://schemas.microsoft.com/office/powerpoint/2010/main" val="4000469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16</a:t>
            </a:fld>
            <a:endParaRPr lang="en-US"/>
          </a:p>
        </p:txBody>
      </p:sp>
    </p:spTree>
    <p:extLst>
      <p:ext uri="{BB962C8B-B14F-4D97-AF65-F5344CB8AC3E}">
        <p14:creationId xmlns:p14="http://schemas.microsoft.com/office/powerpoint/2010/main" val="907326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17</a:t>
            </a:fld>
            <a:endParaRPr lang="en-US"/>
          </a:p>
        </p:txBody>
      </p:sp>
    </p:spTree>
    <p:extLst>
      <p:ext uri="{BB962C8B-B14F-4D97-AF65-F5344CB8AC3E}">
        <p14:creationId xmlns:p14="http://schemas.microsoft.com/office/powerpoint/2010/main" val="907326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18</a:t>
            </a:fld>
            <a:endParaRPr lang="en-US"/>
          </a:p>
        </p:txBody>
      </p:sp>
    </p:spTree>
    <p:extLst>
      <p:ext uri="{BB962C8B-B14F-4D97-AF65-F5344CB8AC3E}">
        <p14:creationId xmlns:p14="http://schemas.microsoft.com/office/powerpoint/2010/main" val="9073260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However, as I have highlighted previously, it is also necessary to capture store-consistency levels as specifications in our specification language in order to map requirements to consistency guarantees. </a:t>
            </a:r>
          </a:p>
          <a:p>
            <a:endParaRPr lang="en-US" baseline="0" dirty="0" smtClean="0"/>
          </a:p>
          <a:p>
            <a:r>
              <a:rPr lang="en-US" baseline="0" dirty="0" smtClean="0"/>
              <a:t>For demonstration purpose, we pick a data store that offers three of the most widely used consistency levels – eventual consistency, causal consistency, and strong consistency, and express </a:t>
            </a:r>
            <a:r>
              <a:rPr lang="en-US" baseline="0" dirty="0" err="1" smtClean="0"/>
              <a:t>thse</a:t>
            </a:r>
            <a:r>
              <a:rPr lang="en-US" baseline="0" dirty="0" smtClean="0"/>
              <a:t> store consistency levels as formulae in our specification language. The formula for eventual consistency captures the strongest guarantee that the store can provide under eventual consistency. We call this guarantee as causal visibility. Whenever an operation ( c), executed under causal visibility, sees the effect of another operation (b), it also sees the effects that causally precede (b ). Causality is captured in terms of happens-before relation. The non-trivial structure for the formula of eventual consistency means that it is possible to satisfy non-trivial application requirements under eventual consistency. </a:t>
            </a:r>
          </a:p>
          <a:p>
            <a:endParaRPr lang="en-US" baseline="0" dirty="0" smtClean="0"/>
          </a:p>
          <a:p>
            <a:r>
              <a:rPr lang="en-US" baseline="0" dirty="0" smtClean="0"/>
              <a:t>Causal consistency level guarantees causality which is stronger than causal visibility provided by EC. Under causality guaranty, any previously performed effect on the same object will be made visible to the operation that requested causal consistency. Finally, the formula for strong consistency encodes the guarantee that any two strongly consistent operations are totally ordered, meaning that one of them is visible to the other. </a:t>
            </a:r>
          </a:p>
          <a:p>
            <a:endParaRPr lang="en-US" baseline="0" dirty="0" smtClean="0"/>
          </a:p>
          <a:p>
            <a:r>
              <a:rPr lang="en-US" baseline="0" dirty="0" smtClean="0"/>
              <a:t>With these formulas in place, checking if an application requirement can be satisfied under a store-level </a:t>
            </a:r>
            <a:r>
              <a:rPr lang="en-US" baseline="0" dirty="0" err="1" smtClean="0"/>
              <a:t>gurantee</a:t>
            </a:r>
            <a:r>
              <a:rPr lang="en-US" baseline="0" dirty="0" smtClean="0"/>
              <a:t> boils down to..</a:t>
            </a:r>
          </a:p>
        </p:txBody>
      </p:sp>
      <p:sp>
        <p:nvSpPr>
          <p:cNvPr id="4" name="Slide Number Placeholder 3"/>
          <p:cNvSpPr>
            <a:spLocks noGrp="1"/>
          </p:cNvSpPr>
          <p:nvPr>
            <p:ph type="sldNum" sz="quarter" idx="10"/>
          </p:nvPr>
        </p:nvSpPr>
        <p:spPr/>
        <p:txBody>
          <a:bodyPr/>
          <a:lstStyle/>
          <a:p>
            <a:fld id="{04D01D45-5E17-5541-B568-9DFC18BBC014}" type="slidenum">
              <a:rPr lang="en-US" smtClean="0"/>
              <a:t>19</a:t>
            </a:fld>
            <a:endParaRPr lang="en-US"/>
          </a:p>
        </p:txBody>
      </p:sp>
    </p:spTree>
    <p:extLst>
      <p:ext uri="{BB962C8B-B14F-4D97-AF65-F5344CB8AC3E}">
        <p14:creationId xmlns:p14="http://schemas.microsoft.com/office/powerpoint/2010/main" val="12006957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checking</a:t>
            </a:r>
            <a:r>
              <a:rPr lang="en-US" baseline="0" dirty="0" smtClean="0"/>
              <a:t> if the application specification is weaker than the specification of store-level </a:t>
            </a:r>
            <a:r>
              <a:rPr lang="en-US" baseline="0" dirty="0" err="1" smtClean="0"/>
              <a:t>gurantee</a:t>
            </a:r>
            <a:r>
              <a:rPr lang="en-US" baseline="0" dirty="0" smtClean="0"/>
              <a:t>, which </a:t>
            </a:r>
            <a:r>
              <a:rPr lang="en-US" dirty="0" smtClean="0"/>
              <a:t>further reduces to checking if</a:t>
            </a:r>
            <a:r>
              <a:rPr lang="en-US" baseline="0" dirty="0" smtClean="0"/>
              <a:t> the implication is valid between their corresponding formulas. The context for this implication check, Delta, captures the basic axioms of our relations. Since our specification language is a decidable subset of first-order logic, this implication check is decidable. Moreover, off-the-shelf SMT solvers like Z3 can perform this check with lightning speed in practice.</a:t>
            </a:r>
          </a:p>
          <a:p>
            <a:endParaRPr lang="en-US" baseline="0" dirty="0" smtClean="0"/>
          </a:p>
          <a:p>
            <a:r>
              <a:rPr lang="en-US" baseline="0" dirty="0" smtClean="0"/>
              <a:t>Now, it has to be noted that the three consistency levels we have seen previously form a totally ordered lattice </a:t>
            </a:r>
            <a:r>
              <a:rPr lang="en-US" baseline="0" dirty="0" err="1" smtClean="0"/>
              <a:t>w.r.t</a:t>
            </a:r>
            <a:r>
              <a:rPr lang="en-US" baseline="0" dirty="0" smtClean="0"/>
              <a:t> the weaker-than relation. That is eventual consistency is weaker than causal consistency, which is weaker than strong consistency. Now, in order to assign weakest consistency level to an operation, it is sufficient to traverse up the lattice performing implication checks between their specification formulas. Under this classification scheme the deposit operation is classified as eventually consistent, withdraw as strong and </a:t>
            </a:r>
            <a:r>
              <a:rPr lang="en-US" baseline="0" dirty="0" err="1" smtClean="0"/>
              <a:t>getBalance</a:t>
            </a:r>
            <a:r>
              <a:rPr lang="en-US" baseline="0" dirty="0" smtClean="0"/>
              <a:t> as causal.</a:t>
            </a:r>
          </a:p>
        </p:txBody>
      </p:sp>
      <p:sp>
        <p:nvSpPr>
          <p:cNvPr id="4" name="Slide Number Placeholder 3"/>
          <p:cNvSpPr>
            <a:spLocks noGrp="1"/>
          </p:cNvSpPr>
          <p:nvPr>
            <p:ph type="sldNum" sz="quarter" idx="10"/>
          </p:nvPr>
        </p:nvSpPr>
        <p:spPr/>
        <p:txBody>
          <a:bodyPr/>
          <a:lstStyle/>
          <a:p>
            <a:fld id="{04D01D45-5E17-5541-B568-9DFC18BBC014}" type="slidenum">
              <a:rPr lang="en-US" smtClean="0"/>
              <a:t>20</a:t>
            </a:fld>
            <a:endParaRPr lang="en-US"/>
          </a:p>
        </p:txBody>
      </p:sp>
    </p:spTree>
    <p:extLst>
      <p:ext uri="{BB962C8B-B14F-4D97-AF65-F5344CB8AC3E}">
        <p14:creationId xmlns:p14="http://schemas.microsoft.com/office/powerpoint/2010/main" val="18132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modern services today including</a:t>
            </a:r>
            <a:r>
              <a:rPr lang="en-US" baseline="0" dirty="0" smtClean="0"/>
              <a:t> those for providing services for governance, healthcare, banking, entertainment, e-commerce and social networking are made available as a web service. When a user makes a request, the request traverses through multiple layers of the web application stack, including the front end webservers, application servers, may access web caches. But ultimately, it is serviced by a data store which supports the entire stack. While the top layers are essentially stateless, the data store by definition is </a:t>
            </a:r>
            <a:r>
              <a:rPr lang="en-US" baseline="0" dirty="0" err="1" smtClean="0"/>
              <a:t>stateful</a:t>
            </a:r>
            <a:r>
              <a:rPr lang="en-US" baseline="0" dirty="0" smtClean="0"/>
              <a:t> and must provide additional </a:t>
            </a:r>
            <a:r>
              <a:rPr lang="en-US" baseline="0" dirty="0" err="1" smtClean="0"/>
              <a:t>guaratees</a:t>
            </a:r>
            <a:r>
              <a:rPr lang="en-US" baseline="0" dirty="0" smtClean="0"/>
              <a:t> such as consistency, durability and so on. The focus of this talk is going to be consistency.</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2</a:t>
            </a:fld>
            <a:endParaRPr lang="en-US"/>
          </a:p>
        </p:txBody>
      </p:sp>
    </p:spTree>
    <p:extLst>
      <p:ext uri="{BB962C8B-B14F-4D97-AF65-F5344CB8AC3E}">
        <p14:creationId xmlns:p14="http://schemas.microsoft.com/office/powerpoint/2010/main" val="23789448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contract</a:t>
            </a:r>
            <a:r>
              <a:rPr lang="en-US" baseline="0" dirty="0" smtClean="0"/>
              <a:t> language is expressive enough to capture complex consistency lattices. For example, here is the consistency lattice for a store that offers Doug Terry’s session guarantees as consistency levels. A consistency level here is one of the combinations of the 4 session guarantees, which forms the following lattice.</a:t>
            </a:r>
          </a:p>
          <a:p>
            <a:endParaRPr lang="en-US" baseline="0" dirty="0" smtClean="0"/>
          </a:p>
          <a:p>
            <a:r>
              <a:rPr lang="en-US" baseline="0" dirty="0" smtClean="0"/>
              <a:t>We expect for each backend store the definition of the consistency lattice. However, it is important to observe that the application invariants are generic and do not talk about the any particular backend consistency lattice. </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22</a:t>
            </a:fld>
            <a:endParaRPr lang="en-US"/>
          </a:p>
        </p:txBody>
      </p:sp>
    </p:spTree>
    <p:extLst>
      <p:ext uri="{BB962C8B-B14F-4D97-AF65-F5344CB8AC3E}">
        <p14:creationId xmlns:p14="http://schemas.microsoft.com/office/powerpoint/2010/main" val="38622694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far we have seen examples of how application invariants can be captured</a:t>
            </a:r>
            <a:r>
              <a:rPr lang="en-US" baseline="0" dirty="0" smtClean="0"/>
              <a:t> as specifications over individual operations. However, real world applications often involve transactions, and there are certain application requirements, such as secondary key constraints, that can only be stated as the level of transactions. Fortunately, our specification language and the classification scheme trivially generalize to transactions. All that we had to to achieve this generality is to add a single primitive relation – </a:t>
            </a:r>
            <a:r>
              <a:rPr lang="en-US" baseline="0" dirty="0" err="1" smtClean="0"/>
              <a:t>sametxn</a:t>
            </a:r>
            <a:r>
              <a:rPr lang="en-US" baseline="0" dirty="0" smtClean="0"/>
              <a:t>, which relates a couple of effects that are generated by the same transaction. For convenience, we also add a derived relation </a:t>
            </a:r>
            <a:r>
              <a:rPr lang="en-US" baseline="0" dirty="0" err="1" smtClean="0"/>
              <a:t>txn</a:t>
            </a:r>
            <a:r>
              <a:rPr lang="en-US" baseline="0" dirty="0" smtClean="0"/>
              <a:t> that lifts </a:t>
            </a:r>
            <a:r>
              <a:rPr lang="en-US" baseline="0" dirty="0" err="1" smtClean="0"/>
              <a:t>sametxn</a:t>
            </a:r>
            <a:r>
              <a:rPr lang="en-US" baseline="0" dirty="0" smtClean="0"/>
              <a:t> from a pair of effects to a pair of sets of effects. The </a:t>
            </a:r>
            <a:r>
              <a:rPr lang="en-US" baseline="0" dirty="0" err="1" smtClean="0"/>
              <a:t>sametxn</a:t>
            </a:r>
            <a:r>
              <a:rPr lang="en-US" baseline="0" dirty="0" smtClean="0"/>
              <a:t> and </a:t>
            </a:r>
            <a:r>
              <a:rPr lang="en-US" baseline="0" dirty="0" err="1" smtClean="0"/>
              <a:t>txn</a:t>
            </a:r>
            <a:r>
              <a:rPr lang="en-US" baseline="0" dirty="0" smtClean="0"/>
              <a:t> relations, along with the preexisting VIS, SO and </a:t>
            </a:r>
            <a:r>
              <a:rPr lang="en-US" baseline="0" dirty="0" err="1" smtClean="0"/>
              <a:t>Sameobj</a:t>
            </a:r>
            <a:r>
              <a:rPr lang="en-US" baseline="0" dirty="0" smtClean="0"/>
              <a:t> relations let us capture a range of properties as specifications over transactions. But how do the specifications over transactions differ from those over individual operations? If we recall, specifications over individual operations constrain how the effects of other operations become visible to the single effect of the current operation. Likewise, specifications over transactions constrain how effects from other transactions become visible to multiple effects from the current transaction. We call such specifications as isolation specifications, as opposed to consistency specifications for individual operations. Just as EC data stores offer multiple consistency levels to run operations at, they also do offer multiple isolation levels to run transactions at. </a:t>
            </a:r>
          </a:p>
          <a:p>
            <a:r>
              <a:rPr lang="en-US" baseline="0" dirty="0" smtClean="0"/>
              <a:t>For instance, here is the Read Committed isolation level, which is the most basic isolation level offered by a lot of data stores. Simply put, Read Committed isolation level requires other transactions to be visible atomically. For instance, consider two transactions, txn1 and </a:t>
            </a:r>
            <a:r>
              <a:rPr lang="en-US" baseline="0" dirty="0" err="1" smtClean="0"/>
              <a:t>txn</a:t>
            </a:r>
            <a:r>
              <a:rPr lang="en-US" baseline="0" dirty="0" smtClean="0"/>
              <a:t> 2. Let us say that oper1 with effect a in txn1 sees the effect b of </a:t>
            </a:r>
            <a:r>
              <a:rPr lang="en-US" baseline="0" dirty="0" err="1" smtClean="0"/>
              <a:t>oper</a:t>
            </a:r>
            <a:r>
              <a:rPr lang="en-US" baseline="0" dirty="0" smtClean="0"/>
              <a:t> 2 in txn2. If Txn1 is run at Read Committed isolation level, then it is also guaranteed to witness every other effect generated in </a:t>
            </a:r>
            <a:r>
              <a:rPr lang="en-US" baseline="0" dirty="0" err="1" smtClean="0"/>
              <a:t>txn</a:t>
            </a:r>
            <a:r>
              <a:rPr lang="en-US" baseline="0" dirty="0" smtClean="0"/>
              <a:t> 2, for instance effect c of oper3. In other words, txn2 is visible atomically to txn1.</a:t>
            </a:r>
          </a:p>
          <a:p>
            <a:r>
              <a:rPr lang="en-US" baseline="0" dirty="0" smtClean="0"/>
              <a:t> </a:t>
            </a:r>
          </a:p>
          <a:p>
            <a:r>
              <a:rPr lang="en-US" baseline="0" dirty="0" smtClean="0"/>
              <a:t>Below is the specification of Read Committed isolation that simply formalizes whatever I have said in words.</a:t>
            </a:r>
          </a:p>
        </p:txBody>
      </p:sp>
      <p:sp>
        <p:nvSpPr>
          <p:cNvPr id="4" name="Slide Number Placeholder 3"/>
          <p:cNvSpPr>
            <a:spLocks noGrp="1"/>
          </p:cNvSpPr>
          <p:nvPr>
            <p:ph type="sldNum" sz="quarter" idx="10"/>
          </p:nvPr>
        </p:nvSpPr>
        <p:spPr/>
        <p:txBody>
          <a:bodyPr/>
          <a:lstStyle/>
          <a:p>
            <a:fld id="{04D01D45-5E17-5541-B568-9DFC18BBC014}" type="slidenum">
              <a:rPr lang="en-US" smtClean="0"/>
              <a:t>23</a:t>
            </a:fld>
            <a:endParaRPr lang="en-US"/>
          </a:p>
        </p:txBody>
      </p:sp>
    </p:spTree>
    <p:extLst>
      <p:ext uri="{BB962C8B-B14F-4D97-AF65-F5344CB8AC3E}">
        <p14:creationId xmlns:p14="http://schemas.microsoft.com/office/powerpoint/2010/main" val="2049301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24</a:t>
            </a:fld>
            <a:endParaRPr lang="en-US"/>
          </a:p>
        </p:txBody>
      </p:sp>
    </p:spTree>
    <p:extLst>
      <p:ext uri="{BB962C8B-B14F-4D97-AF65-F5344CB8AC3E}">
        <p14:creationId xmlns:p14="http://schemas.microsoft.com/office/powerpoint/2010/main" val="4649236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25</a:t>
            </a:fld>
            <a:endParaRPr lang="en-US"/>
          </a:p>
        </p:txBody>
      </p:sp>
    </p:spTree>
    <p:extLst>
      <p:ext uri="{BB962C8B-B14F-4D97-AF65-F5344CB8AC3E}">
        <p14:creationId xmlns:p14="http://schemas.microsoft.com/office/powerpoint/2010/main" val="4649236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27</a:t>
            </a:fld>
            <a:endParaRPr lang="en-US"/>
          </a:p>
        </p:txBody>
      </p:sp>
    </p:spTree>
    <p:extLst>
      <p:ext uri="{BB962C8B-B14F-4D97-AF65-F5344CB8AC3E}">
        <p14:creationId xmlns:p14="http://schemas.microsoft.com/office/powerpoint/2010/main" val="4649236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28</a:t>
            </a:fld>
            <a:endParaRPr lang="en-US"/>
          </a:p>
        </p:txBody>
      </p:sp>
    </p:spTree>
    <p:extLst>
      <p:ext uri="{BB962C8B-B14F-4D97-AF65-F5344CB8AC3E}">
        <p14:creationId xmlns:p14="http://schemas.microsoft.com/office/powerpoint/2010/main" val="4649236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30</a:t>
            </a:fld>
            <a:endParaRPr lang="en-US"/>
          </a:p>
        </p:txBody>
      </p:sp>
    </p:spTree>
    <p:extLst>
      <p:ext uri="{BB962C8B-B14F-4D97-AF65-F5344CB8AC3E}">
        <p14:creationId xmlns:p14="http://schemas.microsoft.com/office/powerpoint/2010/main" val="2049301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31</a:t>
            </a:fld>
            <a:endParaRPr lang="en-US"/>
          </a:p>
        </p:txBody>
      </p:sp>
    </p:spTree>
    <p:extLst>
      <p:ext uri="{BB962C8B-B14F-4D97-AF65-F5344CB8AC3E}">
        <p14:creationId xmlns:p14="http://schemas.microsoft.com/office/powerpoint/2010/main" val="2049301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give you a flavor</a:t>
            </a:r>
            <a:r>
              <a:rPr lang="en-US" baseline="0" dirty="0" smtClean="0"/>
              <a:t> of defining transaction properties using contracts, let us look some examples of highly available transactions expressed through contracts. </a:t>
            </a:r>
          </a:p>
          <a:p>
            <a:endParaRPr lang="en-US" baseline="0" dirty="0" smtClean="0"/>
          </a:p>
          <a:p>
            <a:r>
              <a:rPr lang="en-US" baseline="0" dirty="0" smtClean="0"/>
              <a:t>Atomicity captures the guarantee that if some transaction witnesses an effect from a committed transaction, then all the effects from the committed transaction on the same object should also be visible. In this contract, {a} is in 1 transaction, and {</a:t>
            </a:r>
            <a:r>
              <a:rPr lang="en-US" baseline="0" dirty="0" err="1" smtClean="0"/>
              <a:t>b,c</a:t>
            </a:r>
            <a:r>
              <a:rPr lang="en-US" baseline="0" dirty="0" smtClean="0"/>
              <a:t>} are in a different transaction. If b and c are on the same object and b is visible to a, then for atomicity, it must be the case that c is also visible to a. This is captured pictorially in the figure on the left. Since </a:t>
            </a:r>
            <a:r>
              <a:rPr lang="en-US" baseline="0" dirty="0" err="1" smtClean="0"/>
              <a:t>Quelea</a:t>
            </a:r>
            <a:r>
              <a:rPr lang="en-US" baseline="0" dirty="0" smtClean="0"/>
              <a:t> does not expose uncommitted effects from a transaction to a different transaction, this definition overlaps with the definition of ANSI read committed isolation level commonly found.</a:t>
            </a:r>
          </a:p>
          <a:p>
            <a:endParaRPr lang="en-US" baseline="0" dirty="0" smtClean="0"/>
          </a:p>
          <a:p>
            <a:r>
              <a:rPr lang="en-US" baseline="0" dirty="0" smtClean="0"/>
              <a:t>Monotonic atomic view says that if the effects of a transaction becomes visible in the middle of execution of a different transaction, then it better be the case that subsequent actions in the running transactions see all the effects from the committed transaction. The key idea here is that with the session order relation, we can capture the monotonic visibility guarantee. </a:t>
            </a:r>
          </a:p>
          <a:p>
            <a:endParaRPr lang="en-US" baseline="0" dirty="0" smtClean="0"/>
          </a:p>
          <a:p>
            <a:r>
              <a:rPr lang="en-US" baseline="0" dirty="0" smtClean="0"/>
              <a:t>Repeatable read is a stronger guarantee which simply removes the session order constraint in in the MAV contract. Hence, the expected behavior is that effects of a committed transaction cannot become visible in the middle of execution of a transaction. Hence, it is necessary to run RR transaction on a snapshot of the database. </a:t>
            </a:r>
          </a:p>
          <a:p>
            <a:endParaRPr lang="en-US" baseline="0" dirty="0" smtClean="0"/>
          </a:p>
          <a:p>
            <a:r>
              <a:rPr lang="en-US" baseline="0" dirty="0" smtClean="0"/>
              <a:t>The benefit of describing the transactions through contracts is that they directly allow comparison between the strengths of different isolation levels by logical implication. The example presented here form a totally ordered lattice. </a:t>
            </a:r>
          </a:p>
          <a:p>
            <a:endParaRPr lang="en-US" baseline="0" dirty="0" smtClean="0"/>
          </a:p>
          <a:p>
            <a:r>
              <a:rPr lang="en-US" baseline="0" dirty="0" smtClean="0"/>
              <a:t>The programmer writes the atomic blocks and annotates the block with the visibility invariants as a contract. The contract classification mechanism is similar to classification on individual operations, and uses the same technique to assign the correct transaction isolation level.</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32</a:t>
            </a:fld>
            <a:endParaRPr lang="en-US"/>
          </a:p>
        </p:txBody>
      </p:sp>
    </p:spTree>
    <p:extLst>
      <p:ext uri="{BB962C8B-B14F-4D97-AF65-F5344CB8AC3E}">
        <p14:creationId xmlns:p14="http://schemas.microsoft.com/office/powerpoint/2010/main" val="607850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checking</a:t>
            </a:r>
            <a:r>
              <a:rPr lang="en-US" baseline="0" dirty="0" smtClean="0"/>
              <a:t> if the application specification is weaker than the specification of store-level </a:t>
            </a:r>
            <a:r>
              <a:rPr lang="en-US" baseline="0" dirty="0" err="1" smtClean="0"/>
              <a:t>gurantee</a:t>
            </a:r>
            <a:r>
              <a:rPr lang="en-US" baseline="0" dirty="0" smtClean="0"/>
              <a:t>, which </a:t>
            </a:r>
            <a:r>
              <a:rPr lang="en-US" dirty="0" smtClean="0"/>
              <a:t>further reduces to checking if</a:t>
            </a:r>
            <a:r>
              <a:rPr lang="en-US" baseline="0" dirty="0" smtClean="0"/>
              <a:t> the implication is valid between their corresponding formulas. The context for this implication check, Delta, captures the basic axioms of our relations. Since our specification language is a decidable subset of first-order logic, this implication check is decidable. Moreover, off-the-shelf SMT solvers like Z3 can perform this check with lightning speed in practice.</a:t>
            </a:r>
          </a:p>
          <a:p>
            <a:endParaRPr lang="en-US" baseline="0" dirty="0" smtClean="0"/>
          </a:p>
          <a:p>
            <a:r>
              <a:rPr lang="en-US" baseline="0" dirty="0" smtClean="0"/>
              <a:t>Now, it has to be noted that the three consistency levels we have seen previously form a totally ordered lattice </a:t>
            </a:r>
            <a:r>
              <a:rPr lang="en-US" baseline="0" dirty="0" err="1" smtClean="0"/>
              <a:t>w.r.t</a:t>
            </a:r>
            <a:r>
              <a:rPr lang="en-US" baseline="0" dirty="0" smtClean="0"/>
              <a:t> the weaker-than relation. That is eventual consistency is weaker than causal consistency, which is weaker than strong consistency. Now, in order to assign weakest consistency level to an operation, it is sufficient to traverse up the lattice performing implication checks between their specification formulas. Under this classification scheme the deposit operation is classified as eventually consistent, withdraw as strong and </a:t>
            </a:r>
            <a:r>
              <a:rPr lang="en-US" baseline="0" dirty="0" err="1" smtClean="0"/>
              <a:t>getBalance</a:t>
            </a:r>
            <a:r>
              <a:rPr lang="en-US" baseline="0" dirty="0" smtClean="0"/>
              <a:t> as causal.</a:t>
            </a:r>
          </a:p>
        </p:txBody>
      </p:sp>
      <p:sp>
        <p:nvSpPr>
          <p:cNvPr id="4" name="Slide Number Placeholder 3"/>
          <p:cNvSpPr>
            <a:spLocks noGrp="1"/>
          </p:cNvSpPr>
          <p:nvPr>
            <p:ph type="sldNum" sz="quarter" idx="10"/>
          </p:nvPr>
        </p:nvSpPr>
        <p:spPr/>
        <p:txBody>
          <a:bodyPr/>
          <a:lstStyle/>
          <a:p>
            <a:fld id="{04D01D45-5E17-5541-B568-9DFC18BBC014}" type="slidenum">
              <a:rPr lang="en-US" smtClean="0"/>
              <a:t>33</a:t>
            </a:fld>
            <a:endParaRPr lang="en-US"/>
          </a:p>
        </p:txBody>
      </p:sp>
    </p:spTree>
    <p:extLst>
      <p:ext uri="{BB962C8B-B14F-4D97-AF65-F5344CB8AC3E}">
        <p14:creationId xmlns:p14="http://schemas.microsoft.com/office/powerpoint/2010/main" val="18132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a user makes a request to the data store via</a:t>
            </a:r>
            <a:r>
              <a:rPr lang="en-US" baseline="0" dirty="0" smtClean="0"/>
              <a:t> the web service</a:t>
            </a:r>
            <a:r>
              <a:rPr lang="en-US" dirty="0" smtClean="0"/>
              <a:t>, he inherently makes</a:t>
            </a:r>
            <a:r>
              <a:rPr lang="en-US" baseline="0" dirty="0" smtClean="0"/>
              <a:t> some assumptions about the guarantees that the store must provide. For example, in a bank account application, the user expects that the balance in his account to be always non-negative. On a social networking application, the user assumes the uniqueness of his username. On an auction site, the user might expect that the bids are rejected after the auction ends. We call these high level guarantees as application-level invariants. The challenge facing the developers of these web services is to ensure the application-level invariants in the presence of concurrent client requests. When programming with a traditional database server, the developer can simply rely on strong consistency guarantees provided by traditional databases, such as </a:t>
            </a:r>
            <a:r>
              <a:rPr lang="en-US" baseline="0" dirty="0" err="1" smtClean="0"/>
              <a:t>linearizability</a:t>
            </a:r>
            <a:r>
              <a:rPr lang="en-US" baseline="0" dirty="0" smtClean="0"/>
              <a:t> and </a:t>
            </a:r>
            <a:r>
              <a:rPr lang="en-US" baseline="0" dirty="0" err="1" smtClean="0"/>
              <a:t>serializability</a:t>
            </a:r>
            <a:r>
              <a:rPr lang="en-US" baseline="0" dirty="0" smtClean="0"/>
              <a:t>, to preserve the invariants even under concurrent client requests.</a:t>
            </a:r>
          </a:p>
        </p:txBody>
      </p:sp>
      <p:sp>
        <p:nvSpPr>
          <p:cNvPr id="4" name="Slide Number Placeholder 3"/>
          <p:cNvSpPr>
            <a:spLocks noGrp="1"/>
          </p:cNvSpPr>
          <p:nvPr>
            <p:ph type="sldNum" sz="quarter" idx="10"/>
          </p:nvPr>
        </p:nvSpPr>
        <p:spPr/>
        <p:txBody>
          <a:bodyPr/>
          <a:lstStyle/>
          <a:p>
            <a:fld id="{04D01D45-5E17-5541-B568-9DFC18BBC014}" type="slidenum">
              <a:rPr lang="en-US" smtClean="0"/>
              <a:t>3</a:t>
            </a:fld>
            <a:endParaRPr lang="en-US"/>
          </a:p>
        </p:txBody>
      </p:sp>
    </p:spTree>
    <p:extLst>
      <p:ext uri="{BB962C8B-B14F-4D97-AF65-F5344CB8AC3E}">
        <p14:creationId xmlns:p14="http://schemas.microsoft.com/office/powerpoint/2010/main" val="27470445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have implemented our ideas in </a:t>
            </a:r>
            <a:r>
              <a:rPr lang="en-US" baseline="0" dirty="0" err="1" smtClean="0"/>
              <a:t>Quelea</a:t>
            </a:r>
            <a:r>
              <a:rPr lang="en-US" baseline="0" dirty="0" smtClean="0"/>
              <a:t>, a Haskell library for programming with eventually consistent data stores. The language has two broad subsets – A definition language, to define operations and transactions on replicated data, and a specification language, to specify consistency requirements of operations, and isolation requirements of transactions. We use Z3 SMT solver to discharge proof obligations that arise during classification. Finally, we implement </a:t>
            </a:r>
            <a:r>
              <a:rPr lang="en-US" baseline="0" dirty="0" err="1" smtClean="0"/>
              <a:t>Quelea</a:t>
            </a:r>
            <a:r>
              <a:rPr lang="en-US" baseline="0" dirty="0" smtClean="0"/>
              <a:t> Data Store as a shim layer on top of an off-the-shelf EC data store, which in our case is Cassandra. The fact that we can implement </a:t>
            </a:r>
            <a:r>
              <a:rPr lang="en-US" baseline="0" dirty="0" err="1" smtClean="0"/>
              <a:t>Quelea</a:t>
            </a:r>
            <a:r>
              <a:rPr lang="en-US" baseline="0" dirty="0" smtClean="0"/>
              <a:t> Data Store as a shim layer atop an off-the-shelf store is significant, as it lets us offload difficult tasks of replication, fault-tolerance, durability </a:t>
            </a:r>
            <a:r>
              <a:rPr lang="en-US" baseline="0" dirty="0" err="1" smtClean="0"/>
              <a:t>etc</a:t>
            </a:r>
            <a:r>
              <a:rPr lang="en-US" baseline="0" dirty="0" smtClean="0"/>
              <a:t> to the backend store. In other words, instead of reinventing the wheel, </a:t>
            </a:r>
            <a:r>
              <a:rPr lang="en-US" baseline="0" dirty="0" err="1" smtClean="0"/>
              <a:t>Quelea</a:t>
            </a:r>
            <a:r>
              <a:rPr lang="en-US" baseline="0" dirty="0" smtClean="0"/>
              <a:t> simply extends the capabilities of the backend store.</a:t>
            </a:r>
          </a:p>
        </p:txBody>
      </p:sp>
      <p:sp>
        <p:nvSpPr>
          <p:cNvPr id="4" name="Slide Number Placeholder 3"/>
          <p:cNvSpPr>
            <a:spLocks noGrp="1"/>
          </p:cNvSpPr>
          <p:nvPr>
            <p:ph type="sldNum" sz="quarter" idx="10"/>
          </p:nvPr>
        </p:nvSpPr>
        <p:spPr/>
        <p:txBody>
          <a:bodyPr/>
          <a:lstStyle/>
          <a:p>
            <a:fld id="{04D01D45-5E17-5541-B568-9DFC18BBC014}" type="slidenum">
              <a:rPr lang="en-US" smtClean="0"/>
              <a:t>34</a:t>
            </a:fld>
            <a:endParaRPr lang="en-US"/>
          </a:p>
        </p:txBody>
      </p:sp>
    </p:spTree>
    <p:extLst>
      <p:ext uri="{BB962C8B-B14F-4D97-AF65-F5344CB8AC3E}">
        <p14:creationId xmlns:p14="http://schemas.microsoft.com/office/powerpoint/2010/main" val="39989878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study the utility</a:t>
            </a:r>
            <a:r>
              <a:rPr lang="en-US" baseline="0" dirty="0" smtClean="0"/>
              <a:t> of </a:t>
            </a:r>
            <a:r>
              <a:rPr lang="en-US" baseline="0" dirty="0" err="1" smtClean="0"/>
              <a:t>Quelea’s</a:t>
            </a:r>
            <a:r>
              <a:rPr lang="en-US" baseline="0" dirty="0" smtClean="0"/>
              <a:t> specification language and classification scheme in a real-world setting, we took existing web application benchmarks and implemented them for high scalability on top of Cassandra store equipped with </a:t>
            </a:r>
            <a:r>
              <a:rPr lang="en-US" baseline="0" dirty="0" err="1" smtClean="0"/>
              <a:t>Quelea</a:t>
            </a:r>
            <a:r>
              <a:rPr lang="en-US" baseline="0" dirty="0" smtClean="0"/>
              <a:t>. Two such applications are are </a:t>
            </a:r>
            <a:r>
              <a:rPr lang="en-US" baseline="0" dirty="0" err="1" smtClean="0"/>
              <a:t>Rubis</a:t>
            </a:r>
            <a:r>
              <a:rPr lang="en-US" baseline="0" dirty="0" smtClean="0"/>
              <a:t>, an e-Bay like auction site, and a Twitter-lite, a </a:t>
            </a:r>
            <a:r>
              <a:rPr lang="en-US" baseline="0" dirty="0" err="1" smtClean="0"/>
              <a:t>microblogging</a:t>
            </a:r>
            <a:r>
              <a:rPr lang="en-US" baseline="0" dirty="0" smtClean="0"/>
              <a:t> application. At it is evident from the number of operations and transactions, these are fairly large applications. In order to be useful, both applications </a:t>
            </a:r>
            <a:r>
              <a:rPr lang="en-US" baseline="0" dirty="0" err="1" smtClean="0"/>
              <a:t>ave</a:t>
            </a:r>
            <a:r>
              <a:rPr lang="en-US" baseline="0" dirty="0" smtClean="0"/>
              <a:t> to ensure certain application invariants. For example, </a:t>
            </a:r>
            <a:r>
              <a:rPr lang="en-US" baseline="0" dirty="0" err="1" smtClean="0"/>
              <a:t>Rubis</a:t>
            </a:r>
            <a:r>
              <a:rPr lang="en-US" baseline="0" dirty="0" smtClean="0"/>
              <a:t>, the auction site, has to ensure that all bids placed in a single user session are visible to the user, and Twitter-lite would like to ensure that every username is unique. We’ve broke down such application invariants as consistency and isolation specifications over operations and transactions, respectively. We then relied on </a:t>
            </a:r>
            <a:r>
              <a:rPr lang="en-US" baseline="0" dirty="0" err="1" smtClean="0"/>
              <a:t>Quelea’s</a:t>
            </a:r>
            <a:r>
              <a:rPr lang="en-US" baseline="0" dirty="0" smtClean="0"/>
              <a:t> classification scheme to map them to various consistency and isolation levels offered by our store. Results of classification are shown in the bottom 6 columns. The important thing to note here is the diversity: there is a fairly diverse mix of EC, CC and SC operations, and also  RC, MAV, and RR transactions. In the absence of </a:t>
            </a:r>
            <a:r>
              <a:rPr lang="en-US" baseline="0" dirty="0" err="1" smtClean="0"/>
              <a:t>Quelea’s</a:t>
            </a:r>
            <a:r>
              <a:rPr lang="en-US" baseline="0" dirty="0" smtClean="0"/>
              <a:t> spec language and classification scheme, the developers of these application will have to understand store semantics and do the classification themselves, which is quite complex. These results gave us the confidence that our language and classification scheme are indeed useful in practice.</a:t>
            </a:r>
          </a:p>
          <a:p>
            <a:endParaRPr lang="en-US" baseline="0" dirty="0" smtClean="0"/>
          </a:p>
        </p:txBody>
      </p:sp>
      <p:sp>
        <p:nvSpPr>
          <p:cNvPr id="4" name="Slide Number Placeholder 3"/>
          <p:cNvSpPr>
            <a:spLocks noGrp="1"/>
          </p:cNvSpPr>
          <p:nvPr>
            <p:ph type="sldNum" sz="quarter" idx="10"/>
          </p:nvPr>
        </p:nvSpPr>
        <p:spPr/>
        <p:txBody>
          <a:bodyPr/>
          <a:lstStyle/>
          <a:p>
            <a:fld id="{04D01D45-5E17-5541-B568-9DFC18BBC014}" type="slidenum">
              <a:rPr lang="en-US" smtClean="0"/>
              <a:t>35</a:t>
            </a:fld>
            <a:endParaRPr lang="en-US"/>
          </a:p>
        </p:txBody>
      </p:sp>
    </p:spTree>
    <p:extLst>
      <p:ext uri="{BB962C8B-B14F-4D97-AF65-F5344CB8AC3E}">
        <p14:creationId xmlns:p14="http://schemas.microsoft.com/office/powerpoint/2010/main" val="17968182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conclude, in this work,</a:t>
            </a:r>
            <a:r>
              <a:rPr lang="en-US" baseline="0" dirty="0" smtClean="0"/>
              <a:t> we have developed </a:t>
            </a:r>
            <a:r>
              <a:rPr lang="en-US" baseline="0" dirty="0" err="1" smtClean="0"/>
              <a:t>Quelea</a:t>
            </a:r>
            <a:r>
              <a:rPr lang="en-US" baseline="0" dirty="0" smtClean="0"/>
              <a:t>, which is a Haskell library for programming with eventually consistent data stores, which not only provides the ability to define new replicated data types with custom convergence policies, but also provides the ability to automatically classify operation and transaction contracts and map them on to the store consistency levels.</a:t>
            </a:r>
          </a:p>
          <a:p>
            <a:endParaRPr lang="en-US" baseline="0" dirty="0" smtClean="0"/>
          </a:p>
          <a:p>
            <a:r>
              <a:rPr lang="en-US" baseline="0" dirty="0" smtClean="0"/>
              <a:t>We leverage off-the-self </a:t>
            </a:r>
            <a:r>
              <a:rPr lang="en-US" baseline="0" dirty="0" err="1" smtClean="0"/>
              <a:t>cassandra</a:t>
            </a:r>
            <a:r>
              <a:rPr lang="en-US" baseline="0" dirty="0" smtClean="0"/>
              <a:t> as our backend store which meant that we can realize </a:t>
            </a:r>
            <a:r>
              <a:rPr lang="en-US" baseline="0" dirty="0" err="1" smtClean="0"/>
              <a:t>Quelea</a:t>
            </a:r>
            <a:r>
              <a:rPr lang="en-US" baseline="0" dirty="0" smtClean="0"/>
              <a:t> as a shim layer on top of Cassandra and do not have to re-engineer all the hard work put into developing replicated, durable and convergent distributed store. This makes </a:t>
            </a:r>
            <a:r>
              <a:rPr lang="en-US" baseline="0" dirty="0" err="1" smtClean="0"/>
              <a:t>Quelea</a:t>
            </a:r>
            <a:r>
              <a:rPr lang="en-US" baseline="0" dirty="0" smtClean="0"/>
              <a:t> a practically usable system.</a:t>
            </a:r>
          </a:p>
          <a:p>
            <a:endParaRPr lang="en-US" baseline="0" dirty="0" smtClean="0"/>
          </a:p>
          <a:p>
            <a:r>
              <a:rPr lang="en-US" baseline="0" dirty="0" smtClean="0"/>
              <a:t>If you found </a:t>
            </a:r>
            <a:r>
              <a:rPr lang="en-US" baseline="0" dirty="0" err="1" smtClean="0"/>
              <a:t>Quelea</a:t>
            </a:r>
            <a:r>
              <a:rPr lang="en-US" baseline="0" dirty="0" smtClean="0"/>
              <a:t> interesting, I encourage you to try it out our distribution of </a:t>
            </a:r>
            <a:r>
              <a:rPr lang="en-US" baseline="0" dirty="0" err="1" smtClean="0"/>
              <a:t>Quelea</a:t>
            </a:r>
            <a:r>
              <a:rPr lang="en-US" baseline="0" dirty="0" smtClean="0"/>
              <a:t> available at the given link.</a:t>
            </a:r>
          </a:p>
          <a:p>
            <a:endParaRPr lang="en-US" baseline="0" dirty="0" smtClean="0"/>
          </a:p>
          <a:p>
            <a:r>
              <a:rPr lang="en-US" baseline="0" dirty="0" smtClean="0"/>
              <a:t>Thank you for listening!</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36</a:t>
            </a:fld>
            <a:endParaRPr lang="en-US"/>
          </a:p>
        </p:txBody>
      </p:sp>
    </p:spTree>
    <p:extLst>
      <p:ext uri="{BB962C8B-B14F-4D97-AF65-F5344CB8AC3E}">
        <p14:creationId xmlns:p14="http://schemas.microsoft.com/office/powerpoint/2010/main" val="37020599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measure the effect of using </a:t>
            </a:r>
            <a:r>
              <a:rPr lang="en-US" dirty="0" err="1" smtClean="0"/>
              <a:t>Quelea</a:t>
            </a:r>
            <a:r>
              <a:rPr lang="en-US" dirty="0" smtClean="0"/>
              <a:t> on</a:t>
            </a:r>
            <a:r>
              <a:rPr lang="en-US" baseline="0" dirty="0" smtClean="0"/>
              <a:t> the availability of the system, we have performed experiments comparing an implementation of RUBIS that makes use of contract classification against other implementations that achieve correctness via other straightforward alternatives, like </a:t>
            </a:r>
            <a:r>
              <a:rPr lang="en-US" baseline="0" dirty="0" err="1" smtClean="0"/>
              <a:t>NoRep</a:t>
            </a:r>
            <a:r>
              <a:rPr lang="en-US" baseline="0" dirty="0" smtClean="0"/>
              <a:t> and </a:t>
            </a:r>
            <a:r>
              <a:rPr lang="en-US" baseline="0" dirty="0" err="1" smtClean="0"/>
              <a:t>StrongRep</a:t>
            </a:r>
            <a:r>
              <a:rPr lang="en-US" baseline="0" dirty="0" smtClean="0"/>
              <a:t>. By increasing the # of concurrent clients from 124 to 1024, we have measured latency and throughput of the system. </a:t>
            </a:r>
            <a:r>
              <a:rPr lang="en-US" baseline="0" dirty="0" err="1" smtClean="0"/>
              <a:t>NoRep</a:t>
            </a:r>
            <a:r>
              <a:rPr lang="en-US" baseline="0" dirty="0" smtClean="0"/>
              <a:t> does well with few operations, but quickly overwhelmed. </a:t>
            </a:r>
            <a:r>
              <a:rPr lang="en-US" baseline="0" dirty="0" err="1" smtClean="0"/>
              <a:t>StrongRep</a:t>
            </a:r>
            <a:r>
              <a:rPr lang="en-US" baseline="0" dirty="0" smtClean="0"/>
              <a:t> is not not scalable because of the coordination overhead. But, </a:t>
            </a:r>
            <a:r>
              <a:rPr lang="en-US" baseline="0" dirty="0" err="1" smtClean="0"/>
              <a:t>Quelea</a:t>
            </a:r>
            <a:r>
              <a:rPr lang="en-US" baseline="0" dirty="0" smtClean="0"/>
              <a:t>, which only uses coordination when it is absolutely necessary, scales much better than the other two options, while not losing consistency.</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38</a:t>
            </a:fld>
            <a:endParaRPr lang="en-US"/>
          </a:p>
        </p:txBody>
      </p:sp>
    </p:spTree>
    <p:extLst>
      <p:ext uri="{BB962C8B-B14F-4D97-AF65-F5344CB8AC3E}">
        <p14:creationId xmlns:p14="http://schemas.microsoft.com/office/powerpoint/2010/main" val="13062770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45</a:t>
            </a:fld>
            <a:endParaRPr lang="en-US"/>
          </a:p>
        </p:txBody>
      </p:sp>
    </p:spTree>
    <p:extLst>
      <p:ext uri="{BB962C8B-B14F-4D97-AF65-F5344CB8AC3E}">
        <p14:creationId xmlns:p14="http://schemas.microsoft.com/office/powerpoint/2010/main" val="29542456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 had mentioned before, </a:t>
            </a:r>
            <a:r>
              <a:rPr lang="en-US" dirty="0" err="1" smtClean="0"/>
              <a:t>Quelea</a:t>
            </a:r>
            <a:r>
              <a:rPr lang="en-US" baseline="0" dirty="0" smtClean="0"/>
              <a:t> is implemented as a shim layer on top of the backend store </a:t>
            </a:r>
            <a:r>
              <a:rPr lang="en-US" baseline="0" dirty="0" err="1" smtClean="0"/>
              <a:t>cassandra</a:t>
            </a:r>
            <a:r>
              <a:rPr lang="en-US" baseline="0" dirty="0" smtClean="0"/>
              <a:t>. Such an implementation is particularly desirable since the </a:t>
            </a:r>
            <a:r>
              <a:rPr lang="en-US" baseline="0" dirty="0" err="1" smtClean="0"/>
              <a:t>Quelea</a:t>
            </a:r>
            <a:r>
              <a:rPr lang="en-US" baseline="0" dirty="0" smtClean="0"/>
              <a:t> implementation can offload the hard problems of replication, durability and convergence to the backend store and simply act as a in memory cache that not only provides a better programming interface over the stores, but also upgrades the consistency properties in addition to providing transaction support. </a:t>
            </a:r>
          </a:p>
          <a:p>
            <a:endParaRPr lang="en-US" baseline="0" dirty="0" smtClean="0"/>
          </a:p>
          <a:p>
            <a:r>
              <a:rPr lang="en-US" baseline="0" dirty="0" smtClean="0"/>
              <a:t>Cassandra only provides support for eventual consistency and a compare and swap instruction. The paper describes in detail the process of providing stronger eventual consistency guarantees and highly available transactions on top of </a:t>
            </a:r>
            <a:r>
              <a:rPr lang="en-US" baseline="0" dirty="0" err="1" smtClean="0"/>
              <a:t>cassandra’s</a:t>
            </a:r>
            <a:r>
              <a:rPr lang="en-US" baseline="0" dirty="0" smtClean="0"/>
              <a:t> programming model. The paper also describes in detail the summarization process which is paramount to making this programming model that remembers all the effects practical. </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46</a:t>
            </a:fld>
            <a:endParaRPr lang="en-US"/>
          </a:p>
        </p:txBody>
      </p:sp>
    </p:spTree>
    <p:extLst>
      <p:ext uri="{BB962C8B-B14F-4D97-AF65-F5344CB8AC3E}">
        <p14:creationId xmlns:p14="http://schemas.microsoft.com/office/powerpoint/2010/main" val="1536499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However, in the modern-day</a:t>
            </a:r>
            <a:r>
              <a:rPr lang="en-US" baseline="0" dirty="0" smtClean="0"/>
              <a:t> web application stack, the data store itself is replicated, often across different geographical locations in order to minimize user perceived latency. The replicas are connected over the internet, where network partitions are unavoidable. Since strong consistency requires coordination between replicas, a web service that strives to be strongly consistent under this setting, risks being unavailable to its clients. </a:t>
            </a:r>
          </a:p>
          <a:p>
            <a:endParaRPr lang="en-US" baseline="0" dirty="0" smtClean="0"/>
          </a:p>
          <a:p>
            <a:r>
              <a:rPr lang="en-US" baseline="0" dirty="0" smtClean="0"/>
              <a:t>Therefore, In a geo-distributed setting a choice has to be made between either being “always on” or providing strong consistency. Since being always on translates to better user satisfaction in a web service, most modern replicated store choose the latter option. </a:t>
            </a:r>
          </a:p>
          <a:p>
            <a:endParaRPr lang="en-US" baseline="0" dirty="0" smtClean="0"/>
          </a:p>
          <a:p>
            <a:r>
              <a:rPr lang="en-US" baseline="0" dirty="0" smtClean="0"/>
              <a:t>In particular, they provide what is called “eventual consistency”. Under eventual consistency, different operations performed by clients in the same session can be applied to different replicas, and the only guarantee that we have is that as the time approaches infinity, the replicas converge. </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4</a:t>
            </a:fld>
            <a:endParaRPr lang="en-US"/>
          </a:p>
        </p:txBody>
      </p:sp>
    </p:spTree>
    <p:extLst>
      <p:ext uri="{BB962C8B-B14F-4D97-AF65-F5344CB8AC3E}">
        <p14:creationId xmlns:p14="http://schemas.microsoft.com/office/powerpoint/2010/main" val="3160802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Understandably, directly programming with eventual consistency is difficult and often unsuitable to implement correct application. Hence, modern distributed store provide a variety of stronger store consistency levels. Particularly, these guarantees are stronger that eventual consistency, but much weaker than strong consistency guarantees.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One such consistency level provided by replicated data stores is “read-my-writes” guarantee. To see how RMW is useful, consider an instance of a replicated bank account. Suppose a client session performs a deposit of 100 dollars into an account, whose balance is initially zero, and immediately checks the balance. Now, under eventual consistency, it is possible for the get balance operation to return 0 since the two operations might be serviced by two different replicas.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However, when executed under read-my-writes consistency level, the </a:t>
            </a:r>
            <a:r>
              <a:rPr lang="en-US" baseline="0" dirty="0" err="1" smtClean="0"/>
              <a:t>get_balance</a:t>
            </a:r>
            <a:r>
              <a:rPr lang="en-US" baseline="0" dirty="0" smtClean="0"/>
              <a:t> operation is guaranteed to return 100. This is because, under read-my-writes, the get-balance operation is “guaranteed” to “witness” the deposit, which was previously performed in the same session. Read-my-writes is hence useful for providing session persistence across replicas. </a:t>
            </a:r>
          </a:p>
        </p:txBody>
      </p:sp>
      <p:sp>
        <p:nvSpPr>
          <p:cNvPr id="4" name="Slide Number Placeholder 3"/>
          <p:cNvSpPr>
            <a:spLocks noGrp="1"/>
          </p:cNvSpPr>
          <p:nvPr>
            <p:ph type="sldNum" sz="quarter" idx="10"/>
          </p:nvPr>
        </p:nvSpPr>
        <p:spPr/>
        <p:txBody>
          <a:bodyPr/>
          <a:lstStyle/>
          <a:p>
            <a:fld id="{04D01D45-5E17-5541-B568-9DFC18BBC014}" type="slidenum">
              <a:rPr lang="en-US" smtClean="0"/>
              <a:t>5</a:t>
            </a:fld>
            <a:endParaRPr lang="en-US"/>
          </a:p>
        </p:txBody>
      </p:sp>
    </p:spTree>
    <p:extLst>
      <p:ext uri="{BB962C8B-B14F-4D97-AF65-F5344CB8AC3E}">
        <p14:creationId xmlns:p14="http://schemas.microsoft.com/office/powerpoint/2010/main" val="2516910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Understandably, directly programming with eventual consistency is difficult and often unsuitable to implement correct application. Hence, modern distributed store provide a variety of stronger store consistency levels. Particularly, these guarantees are stronger that eventual consistency, but much weaker than strong consistency guarantees.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One such consistency level provided by replicated data stores is “read-my-writes” guarantee. To see how RMW is useful, consider an instance of a replicated bank account. Suppose a client session performs a deposit of 100 dollars into an account, whose balance is initially zero, and immediately checks the balance. Now, under eventual consistency, it is possible for the get balance operation to return 0 since the two operations might be serviced by two different replicas.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However, when executed under read-my-writes consistency level, the </a:t>
            </a:r>
            <a:r>
              <a:rPr lang="en-US" baseline="0" dirty="0" err="1" smtClean="0"/>
              <a:t>get_balance</a:t>
            </a:r>
            <a:r>
              <a:rPr lang="en-US" baseline="0" dirty="0" smtClean="0"/>
              <a:t> operation is guaranteed to return 100. This is because, under read-my-writes, the get-balance operation is “guaranteed” to “witness” the deposit, which was previously performed in the same session. Read-my-writes is hence useful for providing session persistence across replicas. </a:t>
            </a:r>
          </a:p>
        </p:txBody>
      </p:sp>
      <p:sp>
        <p:nvSpPr>
          <p:cNvPr id="4" name="Slide Number Placeholder 3"/>
          <p:cNvSpPr>
            <a:spLocks noGrp="1"/>
          </p:cNvSpPr>
          <p:nvPr>
            <p:ph type="sldNum" sz="quarter" idx="10"/>
          </p:nvPr>
        </p:nvSpPr>
        <p:spPr/>
        <p:txBody>
          <a:bodyPr/>
          <a:lstStyle/>
          <a:p>
            <a:fld id="{04D01D45-5E17-5541-B568-9DFC18BBC014}" type="slidenum">
              <a:rPr lang="en-US" smtClean="0"/>
              <a:t>6</a:t>
            </a:fld>
            <a:endParaRPr lang="en-US"/>
          </a:p>
        </p:txBody>
      </p:sp>
    </p:spTree>
    <p:extLst>
      <p:ext uri="{BB962C8B-B14F-4D97-AF65-F5344CB8AC3E}">
        <p14:creationId xmlns:p14="http://schemas.microsoft.com/office/powerpoint/2010/main" val="2516910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Understandably, directly programming with eventual consistency is difficult and often unsuitable to implement correct application. Hence, modern distributed store provide a variety of stronger store consistency levels. Particularly, these guarantees are stronger that eventual consistency, but much weaker than strong consistency guarantees.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One such consistency level provided by replicated data stores is “read-my-writes” guarantee. To see how RMW is useful, consider an instance of a replicated bank account. Suppose a client session performs a deposit of 100 dollars into an account, whose balance is initially zero, and immediately checks the balance. Now, under eventual consistency, it is possible for the get balance operation to return 0 since the two operations might be serviced by two different replicas.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anomaly can be avoided if we execute </a:t>
            </a:r>
            <a:r>
              <a:rPr lang="en-US" baseline="0" dirty="0" err="1" smtClean="0"/>
              <a:t>get_balance</a:t>
            </a:r>
            <a:r>
              <a:rPr lang="en-US" baseline="0" dirty="0" smtClean="0"/>
              <a:t> operation under RMW consistency level. Under RMW consistency, although </a:t>
            </a:r>
            <a:r>
              <a:rPr lang="en-US" baseline="0" dirty="0" err="1" smtClean="0"/>
              <a:t>get_balance</a:t>
            </a:r>
            <a:r>
              <a:rPr lang="en-US" baseline="0" dirty="0" smtClean="0"/>
              <a:t> is dispatched to a different replica than deposit, it is the data store ensures that it witnesses the effect of deposit. Consequently, the </a:t>
            </a:r>
            <a:r>
              <a:rPr lang="en-US" baseline="0" dirty="0" err="1" smtClean="0"/>
              <a:t>get_balance</a:t>
            </a:r>
            <a:r>
              <a:rPr lang="en-US" baseline="0" dirty="0" smtClean="0"/>
              <a:t> operation is guaranteed to return 100.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Now, it is important to note that RMW is weaker than Strong Consistency, and does not require inter-replica coordination. Nonetheless, it is enough to implement session persistence across replicas. Analogous to RMW, various consistency guarantees are useful in their own right to ensure application invariants without inflicting unavailability on the web service.</a:t>
            </a:r>
          </a:p>
        </p:txBody>
      </p:sp>
      <p:sp>
        <p:nvSpPr>
          <p:cNvPr id="4" name="Slide Number Placeholder 3"/>
          <p:cNvSpPr>
            <a:spLocks noGrp="1"/>
          </p:cNvSpPr>
          <p:nvPr>
            <p:ph type="sldNum" sz="quarter" idx="10"/>
          </p:nvPr>
        </p:nvSpPr>
        <p:spPr/>
        <p:txBody>
          <a:bodyPr/>
          <a:lstStyle/>
          <a:p>
            <a:fld id="{04D01D45-5E17-5541-B568-9DFC18BBC014}" type="slidenum">
              <a:rPr lang="en-US" smtClean="0"/>
              <a:t>7</a:t>
            </a:fld>
            <a:endParaRPr lang="en-US"/>
          </a:p>
        </p:txBody>
      </p:sp>
    </p:spTree>
    <p:extLst>
      <p:ext uri="{BB962C8B-B14F-4D97-AF65-F5344CB8AC3E}">
        <p14:creationId xmlns:p14="http://schemas.microsoft.com/office/powerpoint/2010/main" val="2516910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On the down side, the onus is now on the application programmer to choose the appropriate store consistency level for a given operation in order to preserve its high-level invariants. Understandably, this task is complex and error-prone. Moreover, the semantics of such consistency guarantees is often poorly defined, and It is also unclear how the operations at different consistency levels interact. This often leads to incorrect implementations that expose inconsistency to end users.</a:t>
            </a:r>
          </a:p>
        </p:txBody>
      </p:sp>
      <p:sp>
        <p:nvSpPr>
          <p:cNvPr id="4" name="Slide Number Placeholder 3"/>
          <p:cNvSpPr>
            <a:spLocks noGrp="1"/>
          </p:cNvSpPr>
          <p:nvPr>
            <p:ph type="sldNum" sz="quarter" idx="10"/>
          </p:nvPr>
        </p:nvSpPr>
        <p:spPr/>
        <p:txBody>
          <a:bodyPr/>
          <a:lstStyle/>
          <a:p>
            <a:fld id="{04D01D45-5E17-5541-B568-9DFC18BBC014}" type="slidenum">
              <a:rPr lang="en-US" smtClean="0"/>
              <a:t>8</a:t>
            </a:fld>
            <a:endParaRPr lang="en-US"/>
          </a:p>
        </p:txBody>
      </p:sp>
    </p:spTree>
    <p:extLst>
      <p:ext uri="{BB962C8B-B14F-4D97-AF65-F5344CB8AC3E}">
        <p14:creationId xmlns:p14="http://schemas.microsoft.com/office/powerpoint/2010/main" val="25169103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this context, a relevant question to ask would be can we…? We answered this question in the affirmative, and I will spend the next few minutes explaining our solution.</a:t>
            </a:r>
          </a:p>
        </p:txBody>
      </p:sp>
      <p:sp>
        <p:nvSpPr>
          <p:cNvPr id="4" name="Slide Number Placeholder 3"/>
          <p:cNvSpPr>
            <a:spLocks noGrp="1"/>
          </p:cNvSpPr>
          <p:nvPr>
            <p:ph type="sldNum" sz="quarter" idx="10"/>
          </p:nvPr>
        </p:nvSpPr>
        <p:spPr/>
        <p:txBody>
          <a:bodyPr/>
          <a:lstStyle/>
          <a:p>
            <a:fld id="{04D01D45-5E17-5541-B568-9DFC18BBC014}" type="slidenum">
              <a:rPr lang="en-US" smtClean="0"/>
              <a:t>9</a:t>
            </a:fld>
            <a:endParaRPr lang="en-US"/>
          </a:p>
        </p:txBody>
      </p:sp>
    </p:spTree>
    <p:extLst>
      <p:ext uri="{BB962C8B-B14F-4D97-AF65-F5344CB8AC3E}">
        <p14:creationId xmlns:p14="http://schemas.microsoft.com/office/powerpoint/2010/main" val="2516910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37381A-45FC-914E-B005-2F837DBF6F4E}" type="datetimeFigureOut">
              <a:rPr lang="en-US" smtClean="0"/>
              <a:t>12/5/15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297965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37381A-45FC-914E-B005-2F837DBF6F4E}" type="datetimeFigureOut">
              <a:rPr lang="en-US" smtClean="0"/>
              <a:t>12/5/15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14337427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37381A-45FC-914E-B005-2F837DBF6F4E}" type="datetimeFigureOut">
              <a:rPr lang="en-US" smtClean="0"/>
              <a:t>12/5/15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3623256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37381A-45FC-914E-B005-2F837DBF6F4E}" type="datetimeFigureOut">
              <a:rPr lang="en-US" smtClean="0"/>
              <a:t>12/5/15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1111548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37381A-45FC-914E-B005-2F837DBF6F4E}" type="datetimeFigureOut">
              <a:rPr lang="en-US" smtClean="0"/>
              <a:t>12/5/15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142469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337381A-45FC-914E-B005-2F837DBF6F4E}" type="datetimeFigureOut">
              <a:rPr lang="en-US" smtClean="0"/>
              <a:t>12/5/15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40382402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337381A-45FC-914E-B005-2F837DBF6F4E}" type="datetimeFigureOut">
              <a:rPr lang="en-US" smtClean="0"/>
              <a:t>12/5/15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117741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37381A-45FC-914E-B005-2F837DBF6F4E}" type="datetimeFigureOut">
              <a:rPr lang="en-US" smtClean="0"/>
              <a:t>12/5/15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4224900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37381A-45FC-914E-B005-2F837DBF6F4E}" type="datetimeFigureOut">
              <a:rPr lang="en-US" smtClean="0"/>
              <a:t>12/5/15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1029205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37381A-45FC-914E-B005-2F837DBF6F4E}" type="datetimeFigureOut">
              <a:rPr lang="en-US" smtClean="0"/>
              <a:t>12/5/15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1510436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37381A-45FC-914E-B005-2F837DBF6F4E}" type="datetimeFigureOut">
              <a:rPr lang="en-US" smtClean="0"/>
              <a:t>12/5/15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3417400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Minion Pro"/>
                <a:cs typeface="Minion Pro"/>
              </a:defRPr>
            </a:lvl1pPr>
          </a:lstStyle>
          <a:p>
            <a:fld id="{6337381A-45FC-914E-B005-2F837DBF6F4E}" type="datetimeFigureOut">
              <a:rPr lang="en-US" smtClean="0"/>
              <a:pPr/>
              <a:t>12/5/15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Minion Pro"/>
                <a:cs typeface="Minion Pro"/>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Minion Pro"/>
                <a:cs typeface="Minion Pro"/>
              </a:defRPr>
            </a:lvl1pPr>
          </a:lstStyle>
          <a:p>
            <a:fld id="{A2213976-49ED-844F-8738-516432231623}" type="slidenum">
              <a:rPr lang="en-US" smtClean="0"/>
              <a:pPr/>
              <a:t>‹#›</a:t>
            </a:fld>
            <a:endParaRPr lang="en-US"/>
          </a:p>
        </p:txBody>
      </p:sp>
    </p:spTree>
    <p:extLst>
      <p:ext uri="{BB962C8B-B14F-4D97-AF65-F5344CB8AC3E}">
        <p14:creationId xmlns:p14="http://schemas.microsoft.com/office/powerpoint/2010/main" val="8559341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inion Pro"/>
          <a:ea typeface="+mj-ea"/>
          <a:cs typeface="Minion Pro"/>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inion Pro"/>
          <a:ea typeface="+mn-ea"/>
          <a:cs typeface="Minion Pro"/>
        </a:defRPr>
      </a:lvl1pPr>
      <a:lvl2pPr marL="742950" indent="-285750" algn="l" defTabSz="457200" rtl="0" eaLnBrk="1" latinLnBrk="0" hangingPunct="1">
        <a:spcBef>
          <a:spcPct val="20000"/>
        </a:spcBef>
        <a:buFont typeface="Arial"/>
        <a:buChar char="–"/>
        <a:defRPr sz="2800" kern="1200">
          <a:solidFill>
            <a:schemeClr val="tx1"/>
          </a:solidFill>
          <a:latin typeface="Minion Pro"/>
          <a:ea typeface="+mn-ea"/>
          <a:cs typeface="Minion Pro"/>
        </a:defRPr>
      </a:lvl2pPr>
      <a:lvl3pPr marL="1143000" indent="-228600" algn="l" defTabSz="457200" rtl="0" eaLnBrk="1" latinLnBrk="0" hangingPunct="1">
        <a:spcBef>
          <a:spcPct val="20000"/>
        </a:spcBef>
        <a:buFont typeface="Arial"/>
        <a:buChar char="•"/>
        <a:defRPr sz="2400" kern="1200">
          <a:solidFill>
            <a:schemeClr val="tx1"/>
          </a:solidFill>
          <a:latin typeface="Minion Pro"/>
          <a:ea typeface="+mn-ea"/>
          <a:cs typeface="Minion Pro"/>
        </a:defRPr>
      </a:lvl3pPr>
      <a:lvl4pPr marL="16002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4pPr>
      <a:lvl5pPr marL="20574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15.png"/><Relationship Id="rId5" Type="http://schemas.openxmlformats.org/officeDocument/2006/relationships/image" Target="../media/image31.png"/><Relationship Id="rId1" Type="http://schemas.openxmlformats.org/officeDocument/2006/relationships/tags" Target="../tags/tag8.x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Layout" Target="../slideLayouts/slideLayout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32.emf"/><Relationship Id="rId5" Type="http://schemas.openxmlformats.org/officeDocument/2006/relationships/image" Target="../media/image33.emf"/><Relationship Id="rId6" Type="http://schemas.openxmlformats.org/officeDocument/2006/relationships/image" Target="../media/image34.emf"/><Relationship Id="rId1" Type="http://schemas.openxmlformats.org/officeDocument/2006/relationships/tags" Target="../tags/tag10.x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35.emf"/><Relationship Id="rId5" Type="http://schemas.openxmlformats.org/officeDocument/2006/relationships/image" Target="../media/image36.emf"/><Relationship Id="rId6" Type="http://schemas.openxmlformats.org/officeDocument/2006/relationships/image" Target="../media/image37.emf"/><Relationship Id="rId7" Type="http://schemas.openxmlformats.org/officeDocument/2006/relationships/image" Target="../media/image38.png"/><Relationship Id="rId8" Type="http://schemas.openxmlformats.org/officeDocument/2006/relationships/image" Target="../media/image39.emf"/><Relationship Id="rId9" Type="http://schemas.openxmlformats.org/officeDocument/2006/relationships/image" Target="../media/image40.png"/><Relationship Id="rId10" Type="http://schemas.openxmlformats.org/officeDocument/2006/relationships/image" Target="../media/image41.png"/><Relationship Id="rId1" Type="http://schemas.openxmlformats.org/officeDocument/2006/relationships/tags" Target="../tags/tag11.x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2.emf"/><Relationship Id="rId4" Type="http://schemas.openxmlformats.org/officeDocument/2006/relationships/image" Target="../media/image43.emf"/><Relationship Id="rId5" Type="http://schemas.openxmlformats.org/officeDocument/2006/relationships/image" Target="../media/image44.emf"/><Relationship Id="rId6" Type="http://schemas.openxmlformats.org/officeDocument/2006/relationships/image" Target="../media/image45.emf"/><Relationship Id="rId7" Type="http://schemas.openxmlformats.org/officeDocument/2006/relationships/image" Target="../media/image46.emf"/><Relationship Id="rId8" Type="http://schemas.openxmlformats.org/officeDocument/2006/relationships/image" Target="../media/image40.png"/><Relationship Id="rId9"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47.emf"/><Relationship Id="rId5" Type="http://schemas.openxmlformats.org/officeDocument/2006/relationships/image" Target="../media/image48.emf"/><Relationship Id="rId6" Type="http://schemas.openxmlformats.org/officeDocument/2006/relationships/image" Target="../media/image49.em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50.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52.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image" Target="../media/image50.emf"/><Relationship Id="rId5" Type="http://schemas.openxmlformats.org/officeDocument/2006/relationships/image" Target="../media/image51.emf"/><Relationship Id="rId6" Type="http://schemas.openxmlformats.org/officeDocument/2006/relationships/image" Target="../media/image52.emf"/><Relationship Id="rId7" Type="http://schemas.openxmlformats.org/officeDocument/2006/relationships/image" Target="../media/image47.emf"/><Relationship Id="rId8" Type="http://schemas.openxmlformats.org/officeDocument/2006/relationships/image" Target="../media/image48.emf"/><Relationship Id="rId1" Type="http://schemas.openxmlformats.org/officeDocument/2006/relationships/tags" Target="../tags/tag12.xml"/><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image" Target="../media/image13.png"/><Relationship Id="rId14" Type="http://schemas.openxmlformats.org/officeDocument/2006/relationships/image" Target="../media/image14.png"/><Relationship Id="rId15" Type="http://schemas.openxmlformats.org/officeDocument/2006/relationships/image" Target="../media/image15.png"/><Relationship Id="rId16" Type="http://schemas.openxmlformats.org/officeDocument/2006/relationships/image" Target="../media/image16.png"/><Relationship Id="rId1" Type="http://schemas.openxmlformats.org/officeDocument/2006/relationships/tags" Target="../tags/tag1.xml"/><Relationship Id="rId2" Type="http://schemas.openxmlformats.org/officeDocument/2006/relationships/slideLayout" Target="../slideLayouts/slideLayout2.xml"/><Relationship Id="rId3" Type="http://schemas.openxmlformats.org/officeDocument/2006/relationships/notesSlide" Target="../notesSlides/notesSlide2.xml"/><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image" Target="../media/image53.emf"/><Relationship Id="rId5" Type="http://schemas.openxmlformats.org/officeDocument/2006/relationships/image" Target="../media/image54.emf"/><Relationship Id="rId1" Type="http://schemas.openxmlformats.org/officeDocument/2006/relationships/tags" Target="../tags/tag13.xml"/><Relationship Id="rId2"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image" Target="../media/image55.emf"/><Relationship Id="rId5" Type="http://schemas.openxmlformats.org/officeDocument/2006/relationships/image" Target="../media/image56.emf"/><Relationship Id="rId1" Type="http://schemas.openxmlformats.org/officeDocument/2006/relationships/tags" Target="../tags/tag14.xm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image" Target="../media/image57.emf"/><Relationship Id="rId1" Type="http://schemas.openxmlformats.org/officeDocument/2006/relationships/tags" Target="../tags/tag15.xml"/><Relationship Id="rId2"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59.png"/><Relationship Id="rId5"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60.png"/><Relationship Id="rId6" Type="http://schemas.openxmlformats.org/officeDocument/2006/relationships/image" Target="../media/image61.emf"/><Relationship Id="rId7" Type="http://schemas.openxmlformats.org/officeDocument/2006/relationships/image" Target="../media/image62.emf"/><Relationship Id="rId8" Type="http://schemas.openxmlformats.org/officeDocument/2006/relationships/image" Target="../media/image63.em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image" Target="../media/image15.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6.png"/><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4.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65.emf"/></Relationships>
</file>

<file path=ppt/slides/_rels/slide32.xml.rels><?xml version="1.0" encoding="UTF-8" standalone="yes"?>
<Relationships xmlns="http://schemas.openxmlformats.org/package/2006/relationships"><Relationship Id="rId3" Type="http://schemas.openxmlformats.org/officeDocument/2006/relationships/image" Target="../media/image66.emf"/><Relationship Id="rId4" Type="http://schemas.openxmlformats.org/officeDocument/2006/relationships/image" Target="../media/image67.emf"/><Relationship Id="rId5" Type="http://schemas.openxmlformats.org/officeDocument/2006/relationships/image" Target="../media/image64.emf"/><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9.xml"/><Relationship Id="rId4" Type="http://schemas.openxmlformats.org/officeDocument/2006/relationships/image" Target="../media/image68.emf"/><Relationship Id="rId5" Type="http://schemas.openxmlformats.org/officeDocument/2006/relationships/image" Target="../media/image69.emf"/><Relationship Id="rId1" Type="http://schemas.openxmlformats.org/officeDocument/2006/relationships/tags" Target="../tags/tag16.xml"/><Relationship Id="rId2"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image" Target="../media/image74.png"/><Relationship Id="rId8" Type="http://schemas.openxmlformats.org/officeDocument/2006/relationships/image" Target="../media/image75.png"/><Relationship Id="rId9" Type="http://schemas.openxmlformats.org/officeDocument/2006/relationships/image" Target="../media/image76.jpe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chart" Target="../charts/chart1.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2.xml"/><Relationship Id="rId4" Type="http://schemas.openxmlformats.org/officeDocument/2006/relationships/image" Target="../media/image76.jpeg"/><Relationship Id="rId5" Type="http://schemas.openxmlformats.org/officeDocument/2006/relationships/hyperlink" Target="http://gowthamk.github.io/Quelea" TargetMode="External"/><Relationship Id="rId6" Type="http://schemas.openxmlformats.org/officeDocument/2006/relationships/image" Target="../media/image3.png"/><Relationship Id="rId1" Type="http://schemas.openxmlformats.org/officeDocument/2006/relationships/tags" Target="../tags/tag17.xml"/><Relationship Id="rId2"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gowthamk.github.io/Quelea" TargetMode="Externa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3.xml"/><Relationship Id="rId4" Type="http://schemas.openxmlformats.org/officeDocument/2006/relationships/image" Target="../media/image77.emf"/><Relationship Id="rId1" Type="http://schemas.openxmlformats.org/officeDocument/2006/relationships/tags" Target="../tags/tag18.xml"/><Relationship Id="rId2"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png"/><Relationship Id="rId10" Type="http://schemas.openxmlformats.org/officeDocument/2006/relationships/image" Target="../media/image25.png"/><Relationship Id="rId11" Type="http://schemas.openxmlformats.org/officeDocument/2006/relationships/image" Target="../media/image26.png"/><Relationship Id="rId1" Type="http://schemas.openxmlformats.org/officeDocument/2006/relationships/tags" Target="../tags/tag3.xml"/><Relationship Id="rId2"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3.png"/><Relationship Id="rId7" Type="http://schemas.openxmlformats.org/officeDocument/2006/relationships/image" Target="../media/image84.png"/><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45.xml.rels><?xml version="1.0" encoding="UTF-8" standalone="yes"?>
<Relationships xmlns="http://schemas.openxmlformats.org/package/2006/relationships"><Relationship Id="rId3" Type="http://schemas.openxmlformats.org/officeDocument/2006/relationships/image" Target="../media/image85.emf"/><Relationship Id="rId4"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87.e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20.png"/><Relationship Id="rId1" Type="http://schemas.openxmlformats.org/officeDocument/2006/relationships/tags" Target="../tags/tag4.x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20.png"/><Relationship Id="rId1" Type="http://schemas.openxmlformats.org/officeDocument/2006/relationships/tags" Target="../tags/tag5.x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20.png"/><Relationship Id="rId8" Type="http://schemas.openxmlformats.org/officeDocument/2006/relationships/image" Target="../media/image15.png"/><Relationship Id="rId9" Type="http://schemas.openxmlformats.org/officeDocument/2006/relationships/image" Target="../media/image30.png"/><Relationship Id="rId1" Type="http://schemas.openxmlformats.org/officeDocument/2006/relationships/tags" Target="../tags/tag6.x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20.png"/><Relationship Id="rId8" Type="http://schemas.openxmlformats.org/officeDocument/2006/relationships/image" Target="../media/image15.png"/><Relationship Id="rId1" Type="http://schemas.openxmlformats.org/officeDocument/2006/relationships/tags" Target="../tags/tag7.x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95412"/>
            <a:ext cx="7772400" cy="1470025"/>
          </a:xfrm>
        </p:spPr>
        <p:txBody>
          <a:bodyPr>
            <a:normAutofit fontScale="90000"/>
          </a:bodyPr>
          <a:lstStyle/>
          <a:p>
            <a:r>
              <a:rPr lang="en-US" dirty="0" smtClean="0"/>
              <a:t>Declarative Programming over Eventually Consistent Data Stores</a:t>
            </a:r>
            <a:endParaRPr lang="en-US" dirty="0"/>
          </a:p>
        </p:txBody>
      </p:sp>
      <p:sp>
        <p:nvSpPr>
          <p:cNvPr id="3" name="Subtitle 2"/>
          <p:cNvSpPr>
            <a:spLocks noGrp="1"/>
          </p:cNvSpPr>
          <p:nvPr>
            <p:ph type="subTitle" idx="1"/>
          </p:nvPr>
        </p:nvSpPr>
        <p:spPr>
          <a:xfrm>
            <a:off x="697345" y="3706095"/>
            <a:ext cx="3713018" cy="507996"/>
          </a:xfrm>
        </p:spPr>
        <p:txBody>
          <a:bodyPr>
            <a:normAutofit/>
          </a:bodyPr>
          <a:lstStyle/>
          <a:p>
            <a:r>
              <a:rPr lang="en-US" sz="2400" dirty="0" smtClean="0">
                <a:solidFill>
                  <a:schemeClr val="tx1"/>
                </a:solidFill>
              </a:rPr>
              <a:t>KC Sivaramakrishnan</a:t>
            </a:r>
          </a:p>
        </p:txBody>
      </p:sp>
      <p:sp>
        <p:nvSpPr>
          <p:cNvPr id="4" name="Subtitle 2"/>
          <p:cNvSpPr txBox="1">
            <a:spLocks/>
          </p:cNvSpPr>
          <p:nvPr/>
        </p:nvSpPr>
        <p:spPr>
          <a:xfrm>
            <a:off x="4745182" y="3544455"/>
            <a:ext cx="3713018" cy="134389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inion Pro"/>
                <a:ea typeface="+mn-ea"/>
                <a:cs typeface="Minion Pro"/>
              </a:defRPr>
            </a:lvl1pPr>
            <a:lvl2pPr marL="457200" indent="0" algn="ctr" defTabSz="457200" rtl="0" eaLnBrk="1" latinLnBrk="0" hangingPunct="1">
              <a:spcBef>
                <a:spcPct val="20000"/>
              </a:spcBef>
              <a:buFont typeface="Arial"/>
              <a:buNone/>
              <a:defRPr sz="2800" kern="1200">
                <a:solidFill>
                  <a:schemeClr val="tx1">
                    <a:tint val="75000"/>
                  </a:schemeClr>
                </a:solidFill>
                <a:latin typeface="Minion Pro"/>
                <a:ea typeface="+mn-ea"/>
                <a:cs typeface="Minion Pro"/>
              </a:defRPr>
            </a:lvl2pPr>
            <a:lvl3pPr marL="914400" indent="0" algn="ctr" defTabSz="457200" rtl="0" eaLnBrk="1" latinLnBrk="0" hangingPunct="1">
              <a:spcBef>
                <a:spcPct val="20000"/>
              </a:spcBef>
              <a:buFont typeface="Arial"/>
              <a:buNone/>
              <a:defRPr sz="2400" kern="1200">
                <a:solidFill>
                  <a:schemeClr val="tx1">
                    <a:tint val="75000"/>
                  </a:schemeClr>
                </a:solidFill>
                <a:latin typeface="Minion Pro"/>
                <a:ea typeface="+mn-ea"/>
                <a:cs typeface="Minion Pro"/>
              </a:defRPr>
            </a:lvl3pPr>
            <a:lvl4pPr marL="1371600" indent="0" algn="ctr" defTabSz="457200" rtl="0" eaLnBrk="1" latinLnBrk="0" hangingPunct="1">
              <a:spcBef>
                <a:spcPct val="20000"/>
              </a:spcBef>
              <a:buFont typeface="Arial"/>
              <a:buNone/>
              <a:defRPr sz="2000" kern="1200">
                <a:solidFill>
                  <a:schemeClr val="tx1">
                    <a:tint val="75000"/>
                  </a:schemeClr>
                </a:solidFill>
                <a:latin typeface="Minion Pro"/>
                <a:ea typeface="+mn-ea"/>
                <a:cs typeface="Minion Pro"/>
              </a:defRPr>
            </a:lvl4pPr>
            <a:lvl5pPr marL="1828800" indent="0" algn="ctr" defTabSz="457200" rtl="0" eaLnBrk="1" latinLnBrk="0" hangingPunct="1">
              <a:spcBef>
                <a:spcPct val="20000"/>
              </a:spcBef>
              <a:buFont typeface="Arial"/>
              <a:buNone/>
              <a:defRPr sz="2000" kern="1200">
                <a:solidFill>
                  <a:schemeClr val="tx1">
                    <a:tint val="75000"/>
                  </a:schemeClr>
                </a:solidFill>
                <a:latin typeface="Minion Pro"/>
                <a:ea typeface="+mn-ea"/>
                <a:cs typeface="Minion Pro"/>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400" b="1" dirty="0" err="1" smtClean="0">
                <a:solidFill>
                  <a:schemeClr val="tx1"/>
                </a:solidFill>
              </a:rPr>
              <a:t>Gowtham</a:t>
            </a:r>
            <a:r>
              <a:rPr lang="en-US" sz="2400" b="1" dirty="0" smtClean="0">
                <a:solidFill>
                  <a:schemeClr val="tx1"/>
                </a:solidFill>
              </a:rPr>
              <a:t> Kaki </a:t>
            </a:r>
          </a:p>
          <a:p>
            <a:r>
              <a:rPr lang="en-US" sz="2400" dirty="0" smtClean="0">
                <a:solidFill>
                  <a:schemeClr val="tx1"/>
                </a:solidFill>
              </a:rPr>
              <a:t>Suresh </a:t>
            </a:r>
            <a:r>
              <a:rPr lang="en-US" sz="2400" dirty="0" err="1" smtClean="0">
                <a:solidFill>
                  <a:schemeClr val="tx1"/>
                </a:solidFill>
              </a:rPr>
              <a:t>Jagannathan</a:t>
            </a:r>
            <a:endParaRPr lang="en-US" sz="2400" dirty="0">
              <a:solidFill>
                <a:schemeClr val="tx1"/>
              </a:solidFill>
            </a:endParaRPr>
          </a:p>
        </p:txBody>
      </p:sp>
      <p:pic>
        <p:nvPicPr>
          <p:cNvPr id="5" name="Picture 4"/>
          <p:cNvPicPr>
            <a:picLocks noChangeAspect="1"/>
          </p:cNvPicPr>
          <p:nvPr/>
        </p:nvPicPr>
        <p:blipFill>
          <a:blip r:embed="rId3"/>
          <a:stretch>
            <a:fillRect/>
          </a:stretch>
        </p:blipFill>
        <p:spPr>
          <a:xfrm>
            <a:off x="1166090" y="4888345"/>
            <a:ext cx="2685473" cy="55576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426363" y="4774681"/>
            <a:ext cx="2366819" cy="74490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625771" y="160048"/>
            <a:ext cx="1235364" cy="1235364"/>
          </a:xfrm>
          <a:prstGeom prst="rect">
            <a:avLst/>
          </a:prstGeom>
        </p:spPr>
      </p:pic>
    </p:spTree>
    <p:extLst>
      <p:ext uri="{BB962C8B-B14F-4D97-AF65-F5344CB8AC3E}">
        <p14:creationId xmlns:p14="http://schemas.microsoft.com/office/powerpoint/2010/main" val="3569204118"/>
      </p:ext>
    </p:extLst>
  </p:cSld>
  <p:clrMapOvr>
    <a:masterClrMapping/>
  </p:clrMapOvr>
  <mc:AlternateContent xmlns:mc="http://schemas.openxmlformats.org/markup-compatibility/2006" xmlns:p14="http://schemas.microsoft.com/office/powerpoint/2010/main">
    <mc:Choice Requires="p14">
      <p:transition spd="slow" p14:dur="2000" advTm="17057"/>
    </mc:Choice>
    <mc:Fallback xmlns="">
      <p:transition xmlns:p14="http://schemas.microsoft.com/office/powerpoint/2010/main" spd="slow" advTm="17057"/>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5351" y="2396490"/>
            <a:ext cx="1681470" cy="707886"/>
          </a:xfrm>
          <a:prstGeom prst="rect">
            <a:avLst/>
          </a:prstGeom>
          <a:noFill/>
          <a:ln>
            <a:solidFill>
              <a:schemeClr val="tx1"/>
            </a:solidFill>
            <a:prstDash val="dash"/>
          </a:ln>
        </p:spPr>
        <p:txBody>
          <a:bodyPr wrap="none" rtlCol="0">
            <a:spAutoFit/>
          </a:bodyPr>
          <a:lstStyle/>
          <a:p>
            <a:pPr algn="ctr"/>
            <a:r>
              <a:rPr lang="en-US" sz="2000" dirty="0" smtClean="0">
                <a:latin typeface="Minion Pro"/>
                <a:cs typeface="Minion Pro"/>
              </a:rPr>
              <a:t>Application </a:t>
            </a:r>
            <a:br>
              <a:rPr lang="en-US" sz="2000" dirty="0" smtClean="0">
                <a:latin typeface="Minion Pro"/>
                <a:cs typeface="Minion Pro"/>
              </a:rPr>
            </a:br>
            <a:r>
              <a:rPr lang="en-US" sz="2000" dirty="0" smtClean="0">
                <a:latin typeface="Minion Pro"/>
                <a:cs typeface="Minion Pro"/>
              </a:rPr>
              <a:t>requirements</a:t>
            </a:r>
            <a:endParaRPr lang="en-US" sz="2000" dirty="0">
              <a:latin typeface="Minion Pro"/>
              <a:cs typeface="Minion Pro"/>
            </a:endParaRPr>
          </a:p>
        </p:txBody>
      </p:sp>
      <p:sp>
        <p:nvSpPr>
          <p:cNvPr id="4" name="TextBox 3"/>
          <p:cNvSpPr txBox="1"/>
          <p:nvPr/>
        </p:nvSpPr>
        <p:spPr>
          <a:xfrm>
            <a:off x="5648961" y="2396490"/>
            <a:ext cx="2698020" cy="707886"/>
          </a:xfrm>
          <a:prstGeom prst="rect">
            <a:avLst/>
          </a:prstGeom>
          <a:noFill/>
          <a:ln>
            <a:solidFill>
              <a:schemeClr val="tx1"/>
            </a:solidFill>
            <a:prstDash val="dash"/>
          </a:ln>
        </p:spPr>
        <p:txBody>
          <a:bodyPr wrap="square" rtlCol="0">
            <a:spAutoFit/>
          </a:bodyPr>
          <a:lstStyle/>
          <a:p>
            <a:pPr algn="ctr"/>
            <a:r>
              <a:rPr lang="en-US" sz="2000" dirty="0" smtClean="0">
                <a:latin typeface="Minion Pro"/>
                <a:cs typeface="Minion Pro"/>
              </a:rPr>
              <a:t>Store consistency guarantees</a:t>
            </a:r>
            <a:endParaRPr lang="en-US" sz="2000" dirty="0">
              <a:latin typeface="Minion Pro"/>
              <a:cs typeface="Minion Pro"/>
            </a:endParaRPr>
          </a:p>
        </p:txBody>
      </p:sp>
      <p:pic>
        <p:nvPicPr>
          <p:cNvPr id="15" name="Picture 14" descr="Custom:  Picture 4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8116" y="2186321"/>
            <a:ext cx="741558" cy="856500"/>
          </a:xfrm>
          <a:prstGeom prst="rect">
            <a:avLst/>
          </a:prstGeom>
        </p:spPr>
      </p:pic>
      <p:pic>
        <p:nvPicPr>
          <p:cNvPr id="17" name="Picture 16" descr="Custom:  Picture 3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95335" y="2186321"/>
            <a:ext cx="856500" cy="856500"/>
          </a:xfrm>
          <a:prstGeom prst="rect">
            <a:avLst/>
          </a:prstGeom>
        </p:spPr>
      </p:pic>
      <p:sp>
        <p:nvSpPr>
          <p:cNvPr id="21" name="TextBox 20"/>
          <p:cNvSpPr txBox="1"/>
          <p:nvPr/>
        </p:nvSpPr>
        <p:spPr>
          <a:xfrm>
            <a:off x="318330" y="3162800"/>
            <a:ext cx="2761618" cy="1001813"/>
          </a:xfrm>
          <a:prstGeom prst="rect">
            <a:avLst/>
          </a:prstGeom>
          <a:noFill/>
        </p:spPr>
        <p:txBody>
          <a:bodyPr wrap="square" rtlCol="0">
            <a:spAutoFit/>
          </a:bodyPr>
          <a:lstStyle/>
          <a:p>
            <a:pPr>
              <a:lnSpc>
                <a:spcPct val="110000"/>
              </a:lnSpc>
            </a:pPr>
            <a:r>
              <a:rPr lang="en-US" dirty="0" smtClean="0">
                <a:latin typeface="Minion Pro"/>
                <a:cs typeface="Minion Pro"/>
              </a:rPr>
              <a:t>• Unique usernames.</a:t>
            </a:r>
          </a:p>
          <a:p>
            <a:pPr>
              <a:lnSpc>
                <a:spcPct val="110000"/>
              </a:lnSpc>
            </a:pPr>
            <a:r>
              <a:rPr lang="en-US" dirty="0">
                <a:latin typeface="Minion Pro"/>
                <a:cs typeface="Minion Pro"/>
              </a:rPr>
              <a:t>• </a:t>
            </a:r>
            <a:r>
              <a:rPr lang="en-US" dirty="0" smtClean="0">
                <a:latin typeface="Minion Pro"/>
                <a:cs typeface="Minion Pro"/>
              </a:rPr>
              <a:t>Non-negative </a:t>
            </a:r>
            <a:r>
              <a:rPr lang="en-US" dirty="0">
                <a:latin typeface="Minion Pro"/>
                <a:cs typeface="Minion Pro"/>
              </a:rPr>
              <a:t>b</a:t>
            </a:r>
            <a:r>
              <a:rPr lang="en-US" dirty="0" smtClean="0">
                <a:latin typeface="Minion Pro"/>
                <a:cs typeface="Minion Pro"/>
              </a:rPr>
              <a:t>alance.</a:t>
            </a:r>
          </a:p>
          <a:p>
            <a:pPr>
              <a:lnSpc>
                <a:spcPct val="110000"/>
              </a:lnSpc>
            </a:pPr>
            <a:r>
              <a:rPr lang="en-US" dirty="0">
                <a:latin typeface="Minion Pro"/>
                <a:cs typeface="Minion Pro"/>
              </a:rPr>
              <a:t>• </a:t>
            </a:r>
            <a:r>
              <a:rPr lang="en-US" dirty="0" smtClean="0">
                <a:latin typeface="Minion Pro"/>
                <a:cs typeface="Minion Pro"/>
              </a:rPr>
              <a:t>Bona fide bids.</a:t>
            </a:r>
            <a:endParaRPr lang="en-US" dirty="0">
              <a:latin typeface="Minion Pro"/>
              <a:cs typeface="Minion Pro"/>
            </a:endParaRPr>
          </a:p>
        </p:txBody>
      </p:sp>
      <p:sp>
        <p:nvSpPr>
          <p:cNvPr id="22" name="TextBox 21"/>
          <p:cNvSpPr txBox="1"/>
          <p:nvPr/>
        </p:nvSpPr>
        <p:spPr>
          <a:xfrm>
            <a:off x="5484351" y="3232797"/>
            <a:ext cx="3486426" cy="1306511"/>
          </a:xfrm>
          <a:prstGeom prst="rect">
            <a:avLst/>
          </a:prstGeom>
          <a:noFill/>
        </p:spPr>
        <p:txBody>
          <a:bodyPr wrap="none" rtlCol="0">
            <a:spAutoFit/>
          </a:bodyPr>
          <a:lstStyle/>
          <a:p>
            <a:pPr>
              <a:lnSpc>
                <a:spcPct val="110000"/>
              </a:lnSpc>
            </a:pPr>
            <a:r>
              <a:rPr lang="en-US" dirty="0" smtClean="0">
                <a:latin typeface="Minion Pro"/>
                <a:cs typeface="Minion Pro"/>
              </a:rPr>
              <a:t>• Read-my-writes consistency</a:t>
            </a:r>
          </a:p>
          <a:p>
            <a:pPr>
              <a:lnSpc>
                <a:spcPct val="110000"/>
              </a:lnSpc>
            </a:pPr>
            <a:r>
              <a:rPr lang="en-US" dirty="0" smtClean="0">
                <a:latin typeface="Minion Pro"/>
                <a:cs typeface="Minion Pro"/>
              </a:rPr>
              <a:t>• Causal consistency</a:t>
            </a:r>
          </a:p>
          <a:p>
            <a:pPr>
              <a:lnSpc>
                <a:spcPct val="110000"/>
              </a:lnSpc>
            </a:pPr>
            <a:r>
              <a:rPr lang="en-US" dirty="0" smtClean="0">
                <a:latin typeface="Minion Pro"/>
                <a:cs typeface="Minion Pro"/>
              </a:rPr>
              <a:t>• Read committed isolation level</a:t>
            </a:r>
          </a:p>
          <a:p>
            <a:pPr>
              <a:lnSpc>
                <a:spcPct val="110000"/>
              </a:lnSpc>
            </a:pPr>
            <a:r>
              <a:rPr lang="en-US" dirty="0" smtClean="0">
                <a:latin typeface="Minion Pro"/>
                <a:cs typeface="Minion Pro"/>
              </a:rPr>
              <a:t>• Repeatable read isolation level</a:t>
            </a:r>
          </a:p>
        </p:txBody>
      </p:sp>
      <p:sp>
        <p:nvSpPr>
          <p:cNvPr id="25" name="Notched Right Arrow 24"/>
          <p:cNvSpPr/>
          <p:nvPr/>
        </p:nvSpPr>
        <p:spPr>
          <a:xfrm>
            <a:off x="3175198" y="2523489"/>
            <a:ext cx="2032000" cy="646331"/>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tx1"/>
                </a:solidFill>
              </a:rPr>
              <a:t>Map</a:t>
            </a:r>
            <a:endParaRPr lang="en-US" dirty="0">
              <a:solidFill>
                <a:schemeClr val="tx1"/>
              </a:solidFill>
            </a:endParaRPr>
          </a:p>
        </p:txBody>
      </p:sp>
      <p:sp>
        <p:nvSpPr>
          <p:cNvPr id="26" name="Up Ribbon 25"/>
          <p:cNvSpPr/>
          <p:nvPr/>
        </p:nvSpPr>
        <p:spPr>
          <a:xfrm>
            <a:off x="2746467" y="4935156"/>
            <a:ext cx="3080523" cy="1025067"/>
          </a:xfrm>
          <a:prstGeom prst="ribbon2">
            <a:avLst>
              <a:gd name="adj1" fmla="val 16667"/>
              <a:gd name="adj2" fmla="val 7275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i="1" dirty="0" smtClean="0">
                <a:latin typeface="Minion Pro"/>
                <a:cs typeface="Minion Pro"/>
              </a:rPr>
              <a:t>Specification</a:t>
            </a:r>
            <a:br>
              <a:rPr lang="en-US" sz="2400" i="1" dirty="0" smtClean="0">
                <a:latin typeface="Minion Pro"/>
                <a:cs typeface="Minion Pro"/>
              </a:rPr>
            </a:br>
            <a:r>
              <a:rPr lang="en-US" sz="2400" i="1" dirty="0" smtClean="0">
                <a:latin typeface="Minion Pro"/>
                <a:cs typeface="Minion Pro"/>
              </a:rPr>
              <a:t>Language</a:t>
            </a:r>
            <a:endParaRPr lang="en-US" sz="2400" i="1" dirty="0">
              <a:latin typeface="Minion Pro"/>
              <a:cs typeface="Minion Pro"/>
            </a:endParaRPr>
          </a:p>
        </p:txBody>
      </p:sp>
      <p:sp>
        <p:nvSpPr>
          <p:cNvPr id="49" name="Up Ribbon 48"/>
          <p:cNvSpPr/>
          <p:nvPr/>
        </p:nvSpPr>
        <p:spPr>
          <a:xfrm>
            <a:off x="2431881" y="1007761"/>
            <a:ext cx="3343013" cy="1025067"/>
          </a:xfrm>
          <a:prstGeom prst="ribbon2">
            <a:avLst>
              <a:gd name="adj1" fmla="val 16667"/>
              <a:gd name="adj2" fmla="val 6098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i="1" dirty="0" smtClean="0">
                <a:latin typeface="Minion Pro"/>
                <a:cs typeface="Minion Pro"/>
              </a:rPr>
              <a:t>Classification</a:t>
            </a:r>
          </a:p>
          <a:p>
            <a:pPr algn="ctr"/>
            <a:r>
              <a:rPr lang="en-US" sz="2400" i="1" dirty="0" smtClean="0">
                <a:latin typeface="Minion Pro"/>
                <a:cs typeface="Minion Pro"/>
              </a:rPr>
              <a:t>Scheme</a:t>
            </a:r>
            <a:endParaRPr lang="en-US" sz="2400" i="1" dirty="0">
              <a:latin typeface="Minion Pro"/>
              <a:cs typeface="Minion Pro"/>
            </a:endParaRPr>
          </a:p>
        </p:txBody>
      </p:sp>
      <p:sp>
        <p:nvSpPr>
          <p:cNvPr id="9" name="TextBox 8"/>
          <p:cNvSpPr txBox="1"/>
          <p:nvPr/>
        </p:nvSpPr>
        <p:spPr>
          <a:xfrm>
            <a:off x="0" y="0"/>
            <a:ext cx="2937072" cy="646331"/>
          </a:xfrm>
          <a:prstGeom prst="rect">
            <a:avLst/>
          </a:prstGeom>
          <a:noFill/>
        </p:spPr>
        <p:txBody>
          <a:bodyPr wrap="none" rtlCol="0">
            <a:spAutoFit/>
          </a:bodyPr>
          <a:lstStyle/>
          <a:p>
            <a:r>
              <a:rPr lang="en-US" sz="3600" dirty="0" smtClean="0"/>
              <a:t>Our solution …</a:t>
            </a:r>
            <a:endParaRPr lang="en-US" sz="3600" dirty="0"/>
          </a:p>
        </p:txBody>
      </p:sp>
      <p:sp>
        <p:nvSpPr>
          <p:cNvPr id="23" name="TextBox 22"/>
          <p:cNvSpPr txBox="1"/>
          <p:nvPr/>
        </p:nvSpPr>
        <p:spPr>
          <a:xfrm>
            <a:off x="3524354" y="3104376"/>
            <a:ext cx="1365146" cy="697114"/>
          </a:xfrm>
          <a:prstGeom prst="rect">
            <a:avLst/>
          </a:prstGeom>
          <a:noFill/>
        </p:spPr>
        <p:txBody>
          <a:bodyPr wrap="square" rtlCol="0">
            <a:spAutoFit/>
          </a:bodyPr>
          <a:lstStyle/>
          <a:p>
            <a:pPr>
              <a:lnSpc>
                <a:spcPct val="110000"/>
              </a:lnSpc>
            </a:pPr>
            <a:r>
              <a:rPr lang="en-US" dirty="0" smtClean="0">
                <a:latin typeface="Minion Pro"/>
                <a:cs typeface="Minion Pro"/>
              </a:rPr>
              <a:t>• Sound.</a:t>
            </a:r>
          </a:p>
          <a:p>
            <a:pPr>
              <a:lnSpc>
                <a:spcPct val="110000"/>
              </a:lnSpc>
            </a:pPr>
            <a:r>
              <a:rPr lang="en-US" dirty="0" smtClean="0">
                <a:latin typeface="Minion Pro"/>
                <a:cs typeface="Minion Pro"/>
              </a:rPr>
              <a:t>• Optimal</a:t>
            </a:r>
            <a:endParaRPr lang="en-US" dirty="0">
              <a:latin typeface="Minion Pro"/>
              <a:cs typeface="Minion Pro"/>
            </a:endParaRPr>
          </a:p>
        </p:txBody>
      </p:sp>
      <p:sp>
        <p:nvSpPr>
          <p:cNvPr id="24" name="Right Brace 23"/>
          <p:cNvSpPr/>
          <p:nvPr/>
        </p:nvSpPr>
        <p:spPr>
          <a:xfrm rot="5400000">
            <a:off x="1382385" y="3318491"/>
            <a:ext cx="304799" cy="1926572"/>
          </a:xfrm>
          <a:prstGeom prst="rightBrace">
            <a:avLst/>
          </a:prstGeom>
          <a:ln>
            <a:solidFill>
              <a:schemeClr val="accent2"/>
            </a:solidFill>
          </a:ln>
        </p:spPr>
        <p:style>
          <a:lnRef idx="2">
            <a:schemeClr val="accent1"/>
          </a:lnRef>
          <a:fillRef idx="0">
            <a:schemeClr val="accent1"/>
          </a:fillRef>
          <a:effectRef idx="1">
            <a:schemeClr val="accent1"/>
          </a:effectRef>
          <a:fontRef idx="minor">
            <a:schemeClr val="tx1"/>
          </a:fontRef>
        </p:style>
        <p:txBody>
          <a:bodyPr/>
          <a:lstStyle/>
          <a:p>
            <a:endParaRPr lang="en-US"/>
          </a:p>
        </p:txBody>
      </p:sp>
      <p:sp>
        <p:nvSpPr>
          <p:cNvPr id="28" name="Right Brace 27"/>
          <p:cNvSpPr/>
          <p:nvPr/>
        </p:nvSpPr>
        <p:spPr>
          <a:xfrm rot="5400000">
            <a:off x="7119237" y="3157418"/>
            <a:ext cx="325370" cy="3089156"/>
          </a:xfrm>
          <a:prstGeom prst="rightBrace">
            <a:avLst/>
          </a:prstGeom>
          <a:ln>
            <a:solidFill>
              <a:schemeClr val="accent2"/>
            </a:solidFill>
          </a:ln>
        </p:spPr>
        <p:style>
          <a:lnRef idx="2">
            <a:schemeClr val="accent1"/>
          </a:lnRef>
          <a:fillRef idx="0">
            <a:schemeClr val="accent1"/>
          </a:fillRef>
          <a:effectRef idx="1">
            <a:schemeClr val="accent1"/>
          </a:effectRef>
          <a:fontRef idx="minor">
            <a:schemeClr val="tx1"/>
          </a:fontRef>
        </p:style>
        <p:txBody>
          <a:bodyPr/>
          <a:lstStyle/>
          <a:p>
            <a:endParaRPr lang="en-US"/>
          </a:p>
        </p:txBody>
      </p:sp>
      <p:cxnSp>
        <p:nvCxnSpPr>
          <p:cNvPr id="29" name="Straight Arrow Connector 28"/>
          <p:cNvCxnSpPr/>
          <p:nvPr/>
        </p:nvCxnSpPr>
        <p:spPr>
          <a:xfrm>
            <a:off x="1534785" y="4434177"/>
            <a:ext cx="1122036" cy="1630073"/>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28" idx="1"/>
          </p:cNvCxnSpPr>
          <p:nvPr/>
        </p:nvCxnSpPr>
        <p:spPr>
          <a:xfrm flipH="1">
            <a:off x="6207125" y="4864681"/>
            <a:ext cx="1074797" cy="1199569"/>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1669254" y="6028393"/>
            <a:ext cx="5118471" cy="492443"/>
          </a:xfrm>
          <a:prstGeom prst="rect">
            <a:avLst/>
          </a:prstGeom>
          <a:noFill/>
        </p:spPr>
        <p:txBody>
          <a:bodyPr wrap="none" rtlCol="0">
            <a:spAutoFit/>
          </a:bodyPr>
          <a:lstStyle/>
          <a:p>
            <a:r>
              <a:rPr lang="en-US" sz="2600" dirty="0" smtClean="0">
                <a:solidFill>
                  <a:schemeClr val="accent2"/>
                </a:solidFill>
              </a:rPr>
              <a:t>A common medium to express both.</a:t>
            </a:r>
            <a:endParaRPr lang="en-US" sz="2600" dirty="0">
              <a:solidFill>
                <a:schemeClr val="accent2"/>
              </a:solidFill>
            </a:endParaRPr>
          </a:p>
        </p:txBody>
      </p:sp>
      <p:sp>
        <p:nvSpPr>
          <p:cNvPr id="30" name="Rectangle 29"/>
          <p:cNvSpPr/>
          <p:nvPr/>
        </p:nvSpPr>
        <p:spPr>
          <a:xfrm>
            <a:off x="2968509" y="2058850"/>
            <a:ext cx="2424913" cy="461665"/>
          </a:xfrm>
          <a:prstGeom prst="rect">
            <a:avLst/>
          </a:prstGeom>
        </p:spPr>
        <p:txBody>
          <a:bodyPr wrap="none">
            <a:spAutoFit/>
          </a:bodyPr>
          <a:lstStyle/>
          <a:p>
            <a:pPr algn="ctr"/>
            <a:r>
              <a:rPr lang="en-US" sz="2400" dirty="0" smtClean="0">
                <a:solidFill>
                  <a:schemeClr val="accent4">
                    <a:lumMod val="75000"/>
                  </a:schemeClr>
                </a:solidFill>
              </a:rPr>
              <a:t>An algorithm to …</a:t>
            </a:r>
            <a:endParaRPr lang="en-US" sz="2400" dirty="0">
              <a:solidFill>
                <a:schemeClr val="accent4">
                  <a:lumMod val="75000"/>
                </a:schemeClr>
              </a:solidFill>
            </a:endParaRPr>
          </a:p>
        </p:txBody>
      </p:sp>
    </p:spTree>
    <p:custDataLst>
      <p:tags r:id="rId1"/>
    </p:custDataLst>
    <p:extLst>
      <p:ext uri="{BB962C8B-B14F-4D97-AF65-F5344CB8AC3E}">
        <p14:creationId xmlns:p14="http://schemas.microsoft.com/office/powerpoint/2010/main" val="1445827264"/>
      </p:ext>
    </p:extLst>
  </p:cSld>
  <p:clrMapOvr>
    <a:masterClrMapping/>
  </p:clrMapOvr>
  <mc:AlternateContent xmlns:mc="http://schemas.openxmlformats.org/markup-compatibility/2006" xmlns:p14="http://schemas.microsoft.com/office/powerpoint/2010/main">
    <mc:Choice Requires="p14">
      <p:transition spd="slow" p14:dur="2000" advTm="96032"/>
    </mc:Choice>
    <mc:Fallback xmlns="">
      <p:transition xmlns:p14="http://schemas.microsoft.com/office/powerpoint/2010/main" spd="slow" advTm="96032"/>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21" grpId="0"/>
      <p:bldP spid="22" grpId="0"/>
      <p:bldP spid="25" grpId="0" animBg="1"/>
      <p:bldP spid="26" grpId="0" animBg="1"/>
      <p:bldP spid="49" grpId="0" animBg="1"/>
      <p:bldP spid="23" grpId="0"/>
      <p:bldP spid="24" grpId="0" animBg="1"/>
      <p:bldP spid="28" grpId="0" animBg="1"/>
      <p:bldP spid="20" grpId="0"/>
      <p:bldP spid="3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cument 3"/>
          <p:cNvSpPr/>
          <p:nvPr/>
        </p:nvSpPr>
        <p:spPr>
          <a:xfrm>
            <a:off x="785907" y="1546487"/>
            <a:ext cx="1978212" cy="1800338"/>
          </a:xfrm>
          <a:prstGeom prst="flowChartDocument">
            <a:avLst/>
          </a:prstGeom>
          <a:ln/>
        </p:spPr>
        <p:style>
          <a:lnRef idx="1">
            <a:schemeClr val="accent3"/>
          </a:lnRef>
          <a:fillRef idx="2">
            <a:schemeClr val="accent3"/>
          </a:fillRef>
          <a:effectRef idx="1">
            <a:schemeClr val="accent3"/>
          </a:effectRef>
          <a:fontRef idx="minor">
            <a:schemeClr val="dk1"/>
          </a:fontRef>
        </p:style>
        <p:txBody>
          <a:bodyPr/>
          <a:lstStyle/>
          <a:p>
            <a:r>
              <a:rPr lang="en-US" sz="1600" dirty="0" smtClean="0">
                <a:latin typeface="Courier"/>
              </a:rPr>
              <a:t>Deposit(200)</a:t>
            </a:r>
          </a:p>
          <a:p>
            <a:r>
              <a:rPr lang="en-US" sz="1600" dirty="0">
                <a:latin typeface="Courier"/>
              </a:rPr>
              <a:t>Withdraw(20</a:t>
            </a:r>
            <a:r>
              <a:rPr lang="en-US" sz="1600" dirty="0" smtClean="0">
                <a:latin typeface="Courier"/>
              </a:rPr>
              <a:t>)</a:t>
            </a:r>
            <a:endParaRPr lang="en-US" sz="1600" dirty="0">
              <a:latin typeface="Courier"/>
            </a:endParaRPr>
          </a:p>
          <a:p>
            <a:r>
              <a:rPr lang="en-US" sz="1600" dirty="0">
                <a:latin typeface="Courier"/>
              </a:rPr>
              <a:t>Withdraw</a:t>
            </a:r>
            <a:r>
              <a:rPr lang="en-US" sz="1600" dirty="0" smtClean="0">
                <a:latin typeface="Courier"/>
              </a:rPr>
              <a:t>(10)</a:t>
            </a:r>
          </a:p>
          <a:p>
            <a:r>
              <a:rPr lang="en-US" sz="1600" dirty="0" smtClean="0">
                <a:latin typeface="Courier"/>
              </a:rPr>
              <a:t>    ……</a:t>
            </a:r>
            <a:endParaRPr lang="en-US" sz="1600" dirty="0">
              <a:latin typeface="Courier"/>
            </a:endParaRPr>
          </a:p>
          <a:p>
            <a:endParaRPr lang="en-US" sz="1600" dirty="0" smtClean="0">
              <a:latin typeface="Courier"/>
            </a:endParaRPr>
          </a:p>
        </p:txBody>
      </p:sp>
      <p:sp>
        <p:nvSpPr>
          <p:cNvPr id="5" name="Rectangle 4"/>
          <p:cNvSpPr/>
          <p:nvPr/>
        </p:nvSpPr>
        <p:spPr>
          <a:xfrm>
            <a:off x="785906" y="1064711"/>
            <a:ext cx="1978213" cy="48177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Replica 1</a:t>
            </a:r>
            <a:endParaRPr lang="en-US" dirty="0"/>
          </a:p>
        </p:txBody>
      </p:sp>
      <p:sp>
        <p:nvSpPr>
          <p:cNvPr id="6" name="Title 1"/>
          <p:cNvSpPr>
            <a:spLocks noGrp="1"/>
          </p:cNvSpPr>
          <p:nvPr>
            <p:ph type="title"/>
          </p:nvPr>
        </p:nvSpPr>
        <p:spPr>
          <a:xfrm>
            <a:off x="457200" y="-164351"/>
            <a:ext cx="8229600" cy="1143000"/>
          </a:xfrm>
        </p:spPr>
        <p:txBody>
          <a:bodyPr/>
          <a:lstStyle/>
          <a:p>
            <a:r>
              <a:rPr lang="en-US" dirty="0" smtClean="0"/>
              <a:t>Prelims - System Model</a:t>
            </a:r>
            <a:endParaRPr lang="en-US" dirty="0"/>
          </a:p>
        </p:txBody>
      </p:sp>
      <p:sp>
        <p:nvSpPr>
          <p:cNvPr id="9" name="TextBox 8"/>
          <p:cNvSpPr txBox="1"/>
          <p:nvPr/>
        </p:nvSpPr>
        <p:spPr>
          <a:xfrm>
            <a:off x="4099531" y="1990586"/>
            <a:ext cx="680495" cy="523220"/>
          </a:xfrm>
          <a:prstGeom prst="rect">
            <a:avLst/>
          </a:prstGeom>
          <a:noFill/>
        </p:spPr>
        <p:txBody>
          <a:bodyPr wrap="none" rtlCol="0">
            <a:spAutoFit/>
          </a:bodyPr>
          <a:lstStyle/>
          <a:p>
            <a:r>
              <a:rPr lang="en-US" sz="2800" dirty="0" smtClean="0"/>
              <a:t>……</a:t>
            </a:r>
            <a:endParaRPr lang="en-US" sz="2800" dirty="0"/>
          </a:p>
        </p:txBody>
      </p:sp>
      <p:sp>
        <p:nvSpPr>
          <p:cNvPr id="10" name="Document 9"/>
          <p:cNvSpPr/>
          <p:nvPr/>
        </p:nvSpPr>
        <p:spPr>
          <a:xfrm>
            <a:off x="6287248" y="1546486"/>
            <a:ext cx="1978212" cy="1800339"/>
          </a:xfrm>
          <a:prstGeom prst="flowChartDocument">
            <a:avLst/>
          </a:prstGeom>
          <a:ln/>
        </p:spPr>
        <p:style>
          <a:lnRef idx="1">
            <a:schemeClr val="accent3"/>
          </a:lnRef>
          <a:fillRef idx="2">
            <a:schemeClr val="accent3"/>
          </a:fillRef>
          <a:effectRef idx="1">
            <a:schemeClr val="accent3"/>
          </a:effectRef>
          <a:fontRef idx="minor">
            <a:schemeClr val="dk1"/>
          </a:fontRef>
        </p:style>
        <p:txBody>
          <a:bodyPr/>
          <a:lstStyle/>
          <a:p>
            <a:r>
              <a:rPr lang="en-US" sz="1600" dirty="0" smtClean="0">
                <a:latin typeface="Courier"/>
              </a:rPr>
              <a:t>Deposit(200)</a:t>
            </a:r>
          </a:p>
          <a:p>
            <a:r>
              <a:rPr lang="en-US" sz="1600" dirty="0">
                <a:latin typeface="Courier"/>
              </a:rPr>
              <a:t>Withdraw</a:t>
            </a:r>
            <a:r>
              <a:rPr lang="en-US" sz="1600" dirty="0" smtClean="0">
                <a:latin typeface="Courier"/>
              </a:rPr>
              <a:t>(10)</a:t>
            </a:r>
          </a:p>
          <a:p>
            <a:r>
              <a:rPr lang="en-US" sz="1600" dirty="0" smtClean="0">
                <a:latin typeface="Courier"/>
              </a:rPr>
              <a:t>     ……</a:t>
            </a:r>
            <a:endParaRPr lang="en-US" sz="1600" dirty="0">
              <a:latin typeface="Courier"/>
            </a:endParaRPr>
          </a:p>
          <a:p>
            <a:endParaRPr lang="en-US" sz="1600" dirty="0" smtClean="0">
              <a:latin typeface="Courier"/>
            </a:endParaRPr>
          </a:p>
        </p:txBody>
      </p:sp>
      <p:sp>
        <p:nvSpPr>
          <p:cNvPr id="11" name="Rectangle 10"/>
          <p:cNvSpPr/>
          <p:nvPr/>
        </p:nvSpPr>
        <p:spPr>
          <a:xfrm>
            <a:off x="6287247" y="1064711"/>
            <a:ext cx="1978213" cy="48177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Replica n</a:t>
            </a:r>
            <a:endParaRPr lang="en-US" dirty="0"/>
          </a:p>
        </p:txBody>
      </p:sp>
      <p:grpSp>
        <p:nvGrpSpPr>
          <p:cNvPr id="12" name="Group 11"/>
          <p:cNvGrpSpPr/>
          <p:nvPr/>
        </p:nvGrpSpPr>
        <p:grpSpPr>
          <a:xfrm>
            <a:off x="2426987" y="3862452"/>
            <a:ext cx="2353039" cy="2586769"/>
            <a:chOff x="1737196" y="4285830"/>
            <a:chExt cx="863468" cy="2586769"/>
          </a:xfrm>
        </p:grpSpPr>
        <p:sp>
          <p:nvSpPr>
            <p:cNvPr id="13" name="Rectangle 12"/>
            <p:cNvSpPr/>
            <p:nvPr/>
          </p:nvSpPr>
          <p:spPr>
            <a:xfrm>
              <a:off x="1737196" y="4285830"/>
              <a:ext cx="863467"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sp>
          <p:nvSpPr>
            <p:cNvPr id="14" name="Document 13"/>
            <p:cNvSpPr/>
            <p:nvPr/>
          </p:nvSpPr>
          <p:spPr>
            <a:xfrm>
              <a:off x="1737196" y="4782204"/>
              <a:ext cx="863468"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200000"/>
                </a:lnSpc>
              </a:pPr>
              <a:r>
                <a:rPr lang="en-US" sz="1600" dirty="0" smtClean="0">
                  <a:latin typeface="Consolas"/>
                  <a:cs typeface="Consolas"/>
                  <a:sym typeface="Wingdings"/>
                </a:rPr>
                <a:t>v1 = </a:t>
              </a:r>
              <a:r>
                <a:rPr lang="en-US" sz="1600" dirty="0" err="1" smtClean="0">
                  <a:latin typeface="Consolas"/>
                  <a:cs typeface="Consolas"/>
                  <a:sym typeface="Wingdings"/>
                </a:rPr>
                <a:t>getBalance</a:t>
              </a:r>
              <a:r>
                <a:rPr lang="en-US" sz="1600" dirty="0" smtClean="0">
                  <a:latin typeface="Consolas"/>
                  <a:cs typeface="Consolas"/>
                  <a:sym typeface="Wingdings"/>
                </a:rPr>
                <a:t>();</a:t>
              </a:r>
            </a:p>
            <a:p>
              <a:pPr>
                <a:lnSpc>
                  <a:spcPct val="200000"/>
                </a:lnSpc>
              </a:pPr>
              <a:r>
                <a:rPr lang="en-US" sz="1600" dirty="0" smtClean="0">
                  <a:latin typeface="Consolas"/>
                  <a:cs typeface="Consolas"/>
                  <a:sym typeface="Wingdings"/>
                </a:rPr>
                <a:t>    ……</a:t>
              </a:r>
            </a:p>
            <a:p>
              <a:pPr>
                <a:lnSpc>
                  <a:spcPct val="200000"/>
                </a:lnSpc>
              </a:pPr>
              <a:r>
                <a:rPr lang="en-US" sz="1600" dirty="0" smtClean="0">
                  <a:latin typeface="Consolas"/>
                  <a:cs typeface="Consolas"/>
                  <a:sym typeface="Wingdings"/>
                </a:rPr>
                <a:t>v2 </a:t>
              </a:r>
              <a:r>
                <a:rPr lang="en-US" sz="1600" dirty="0">
                  <a:latin typeface="Consolas"/>
                  <a:cs typeface="Consolas"/>
                  <a:sym typeface="Wingdings"/>
                </a:rPr>
                <a:t>= </a:t>
              </a:r>
              <a:r>
                <a:rPr lang="en-US" sz="1600" dirty="0" err="1" smtClean="0">
                  <a:latin typeface="Consolas"/>
                  <a:cs typeface="Consolas"/>
                  <a:sym typeface="Wingdings"/>
                </a:rPr>
                <a:t>getBalance</a:t>
              </a:r>
              <a:r>
                <a:rPr lang="en-US" sz="1600" dirty="0" smtClean="0">
                  <a:latin typeface="Consolas"/>
                  <a:cs typeface="Consolas"/>
                  <a:sym typeface="Wingdings"/>
                </a:rPr>
                <a:t>();</a:t>
              </a:r>
              <a:endParaRPr lang="en-US" sz="1600" dirty="0">
                <a:latin typeface="Consolas"/>
                <a:cs typeface="Consolas"/>
                <a:sym typeface="Wingdings"/>
              </a:endParaRPr>
            </a:p>
          </p:txBody>
        </p:sp>
      </p:grpSp>
      <p:grpSp>
        <p:nvGrpSpPr>
          <p:cNvPr id="18" name="Group 17"/>
          <p:cNvGrpSpPr/>
          <p:nvPr/>
        </p:nvGrpSpPr>
        <p:grpSpPr>
          <a:xfrm>
            <a:off x="6583998" y="3862452"/>
            <a:ext cx="1284650" cy="2586769"/>
            <a:chOff x="1737196" y="4285830"/>
            <a:chExt cx="1141394" cy="2586769"/>
          </a:xfrm>
        </p:grpSpPr>
        <p:sp>
          <p:nvSpPr>
            <p:cNvPr id="19" name="Rectangle 1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n</a:t>
              </a:r>
              <a:endParaRPr lang="en-US" dirty="0"/>
            </a:p>
          </p:txBody>
        </p:sp>
        <p:sp>
          <p:nvSpPr>
            <p:cNvPr id="20" name="Document 1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a:p>
          </p:txBody>
        </p:sp>
      </p:grpSp>
      <p:sp>
        <p:nvSpPr>
          <p:cNvPr id="21" name="TextBox 20"/>
          <p:cNvSpPr txBox="1"/>
          <p:nvPr/>
        </p:nvSpPr>
        <p:spPr>
          <a:xfrm>
            <a:off x="5354591" y="4811788"/>
            <a:ext cx="680495" cy="523220"/>
          </a:xfrm>
          <a:prstGeom prst="rect">
            <a:avLst/>
          </a:prstGeom>
          <a:noFill/>
        </p:spPr>
        <p:txBody>
          <a:bodyPr wrap="none" rtlCol="0">
            <a:spAutoFit/>
          </a:bodyPr>
          <a:lstStyle/>
          <a:p>
            <a:r>
              <a:rPr lang="en-US" sz="2800" dirty="0" smtClean="0"/>
              <a:t>……</a:t>
            </a:r>
            <a:endParaRPr lang="en-US" sz="2800" dirty="0"/>
          </a:p>
        </p:txBody>
      </p:sp>
      <p:sp>
        <p:nvSpPr>
          <p:cNvPr id="25" name="Rectangle 24"/>
          <p:cNvSpPr/>
          <p:nvPr/>
        </p:nvSpPr>
        <p:spPr>
          <a:xfrm>
            <a:off x="662976" y="851843"/>
            <a:ext cx="7952730" cy="2674275"/>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dirty="0" smtClean="0">
                <a:solidFill>
                  <a:schemeClr val="tx1"/>
                </a:solidFill>
              </a:rPr>
              <a:t>Replicated Data Store</a:t>
            </a:r>
            <a:endParaRPr lang="en-US" sz="2000" dirty="0">
              <a:solidFill>
                <a:schemeClr val="tx1"/>
              </a:solidFill>
            </a:endParaRPr>
          </a:p>
        </p:txBody>
      </p:sp>
      <p:sp>
        <p:nvSpPr>
          <p:cNvPr id="29" name="Freeform 28"/>
          <p:cNvSpPr/>
          <p:nvPr/>
        </p:nvSpPr>
        <p:spPr>
          <a:xfrm flipV="1">
            <a:off x="1962066" y="4707929"/>
            <a:ext cx="464920" cy="1001059"/>
          </a:xfrm>
          <a:custGeom>
            <a:avLst/>
            <a:gdLst>
              <a:gd name="connsiteX0" fmla="*/ 464615 w 464920"/>
              <a:gd name="connsiteY0" fmla="*/ 0 h 1001059"/>
              <a:gd name="connsiteX1" fmla="*/ 195674 w 464920"/>
              <a:gd name="connsiteY1" fmla="*/ 104588 h 1001059"/>
              <a:gd name="connsiteX2" fmla="*/ 61203 w 464920"/>
              <a:gd name="connsiteY2" fmla="*/ 283882 h 1001059"/>
              <a:gd name="connsiteX3" fmla="*/ 1439 w 464920"/>
              <a:gd name="connsiteY3" fmla="*/ 597647 h 1001059"/>
              <a:gd name="connsiteX4" fmla="*/ 31321 w 464920"/>
              <a:gd name="connsiteY4" fmla="*/ 866588 h 1001059"/>
              <a:gd name="connsiteX5" fmla="*/ 165792 w 464920"/>
              <a:gd name="connsiteY5" fmla="*/ 956235 h 1001059"/>
              <a:gd name="connsiteX6" fmla="*/ 464615 w 464920"/>
              <a:gd name="connsiteY6" fmla="*/ 1001059 h 100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920" h="1001059">
                <a:moveTo>
                  <a:pt x="464615" y="0"/>
                </a:moveTo>
                <a:cubicBezTo>
                  <a:pt x="363762" y="28637"/>
                  <a:pt x="262909" y="57274"/>
                  <a:pt x="195674" y="104588"/>
                </a:cubicBezTo>
                <a:cubicBezTo>
                  <a:pt x="128439" y="151902"/>
                  <a:pt x="93575" y="201706"/>
                  <a:pt x="61203" y="283882"/>
                </a:cubicBezTo>
                <a:cubicBezTo>
                  <a:pt x="28831" y="366058"/>
                  <a:pt x="6419" y="500529"/>
                  <a:pt x="1439" y="597647"/>
                </a:cubicBezTo>
                <a:cubicBezTo>
                  <a:pt x="-3541" y="694765"/>
                  <a:pt x="3929" y="806823"/>
                  <a:pt x="31321" y="866588"/>
                </a:cubicBezTo>
                <a:cubicBezTo>
                  <a:pt x="58713" y="926353"/>
                  <a:pt x="93576" y="933823"/>
                  <a:pt x="165792" y="956235"/>
                </a:cubicBezTo>
                <a:cubicBezTo>
                  <a:pt x="238008" y="978647"/>
                  <a:pt x="474576" y="931334"/>
                  <a:pt x="464615" y="1001059"/>
                </a:cubicBezTo>
              </a:path>
            </a:pathLst>
          </a:custGeom>
          <a:ln>
            <a:prstDash val="sysDash"/>
            <a:headEnd type="triangle"/>
            <a:tailEnd type="none"/>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0" name="TextBox 29"/>
          <p:cNvSpPr txBox="1"/>
          <p:nvPr/>
        </p:nvSpPr>
        <p:spPr>
          <a:xfrm>
            <a:off x="103626" y="4868363"/>
            <a:ext cx="1935295" cy="369332"/>
          </a:xfrm>
          <a:prstGeom prst="rect">
            <a:avLst/>
          </a:prstGeom>
          <a:noFill/>
        </p:spPr>
        <p:txBody>
          <a:bodyPr wrap="none" rtlCol="0">
            <a:spAutoFit/>
          </a:bodyPr>
          <a:lstStyle/>
          <a:p>
            <a:r>
              <a:rPr lang="en-US" dirty="0" smtClean="0">
                <a:solidFill>
                  <a:schemeClr val="accent6">
                    <a:lumMod val="50000"/>
                  </a:schemeClr>
                </a:solidFill>
              </a:rPr>
              <a:t>Session Order (SO)</a:t>
            </a:r>
            <a:endParaRPr lang="en-US" dirty="0">
              <a:solidFill>
                <a:schemeClr val="accent6">
                  <a:lumMod val="50000"/>
                </a:schemeClr>
              </a:solidFill>
            </a:endParaRPr>
          </a:p>
        </p:txBody>
      </p:sp>
      <p:cxnSp>
        <p:nvCxnSpPr>
          <p:cNvPr id="22" name="Curved Connector 21"/>
          <p:cNvCxnSpPr/>
          <p:nvPr/>
        </p:nvCxnSpPr>
        <p:spPr>
          <a:xfrm rot="10800000">
            <a:off x="2083746" y="2869403"/>
            <a:ext cx="2350392" cy="1838527"/>
          </a:xfrm>
          <a:prstGeom prst="curvedConnector3">
            <a:avLst>
              <a:gd name="adj1" fmla="val -2126"/>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843643" y="2530846"/>
            <a:ext cx="1415973" cy="338554"/>
          </a:xfrm>
          <a:prstGeom prst="rect">
            <a:avLst/>
          </a:prstGeom>
        </p:spPr>
        <p:txBody>
          <a:bodyPr wrap="none">
            <a:spAutoFit/>
          </a:bodyPr>
          <a:lstStyle/>
          <a:p>
            <a:r>
              <a:rPr lang="en-US" sz="1600" dirty="0" err="1" smtClean="0">
                <a:latin typeface="Courier"/>
              </a:rPr>
              <a:t>getBalance</a:t>
            </a:r>
            <a:endParaRPr lang="en-US" sz="1600" dirty="0">
              <a:latin typeface="Courier"/>
            </a:endParaRPr>
          </a:p>
        </p:txBody>
      </p:sp>
      <p:sp>
        <p:nvSpPr>
          <p:cNvPr id="23" name="Right Brace 22"/>
          <p:cNvSpPr/>
          <p:nvPr/>
        </p:nvSpPr>
        <p:spPr>
          <a:xfrm>
            <a:off x="2319381" y="1546486"/>
            <a:ext cx="310266" cy="967319"/>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4" name="Freeform 23"/>
          <p:cNvSpPr/>
          <p:nvPr/>
        </p:nvSpPr>
        <p:spPr>
          <a:xfrm>
            <a:off x="2186075" y="2017585"/>
            <a:ext cx="832906" cy="753171"/>
          </a:xfrm>
          <a:custGeom>
            <a:avLst/>
            <a:gdLst>
              <a:gd name="connsiteX0" fmla="*/ 428631 w 832906"/>
              <a:gd name="connsiteY0" fmla="*/ 0 h 798522"/>
              <a:gd name="connsiteX1" fmla="*/ 727455 w 832906"/>
              <a:gd name="connsiteY1" fmla="*/ 119529 h 798522"/>
              <a:gd name="connsiteX2" fmla="*/ 802161 w 832906"/>
              <a:gd name="connsiteY2" fmla="*/ 268941 h 798522"/>
              <a:gd name="connsiteX3" fmla="*/ 832043 w 832906"/>
              <a:gd name="connsiteY3" fmla="*/ 433294 h 798522"/>
              <a:gd name="connsiteX4" fmla="*/ 772278 w 832906"/>
              <a:gd name="connsiteY4" fmla="*/ 627529 h 798522"/>
              <a:gd name="connsiteX5" fmla="*/ 533219 w 832906"/>
              <a:gd name="connsiteY5" fmla="*/ 702235 h 798522"/>
              <a:gd name="connsiteX6" fmla="*/ 55102 w 832906"/>
              <a:gd name="connsiteY6" fmla="*/ 791882 h 798522"/>
              <a:gd name="connsiteX7" fmla="*/ 10278 w 832906"/>
              <a:gd name="connsiteY7" fmla="*/ 791882 h 79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2906" h="798522">
                <a:moveTo>
                  <a:pt x="428631" y="0"/>
                </a:moveTo>
                <a:cubicBezTo>
                  <a:pt x="546915" y="37353"/>
                  <a:pt x="665200" y="74706"/>
                  <a:pt x="727455" y="119529"/>
                </a:cubicBezTo>
                <a:cubicBezTo>
                  <a:pt x="789710" y="164352"/>
                  <a:pt x="784730" y="216647"/>
                  <a:pt x="802161" y="268941"/>
                </a:cubicBezTo>
                <a:cubicBezTo>
                  <a:pt x="819592" y="321235"/>
                  <a:pt x="837023" y="373529"/>
                  <a:pt x="832043" y="433294"/>
                </a:cubicBezTo>
                <a:cubicBezTo>
                  <a:pt x="827063" y="493059"/>
                  <a:pt x="822082" y="582706"/>
                  <a:pt x="772278" y="627529"/>
                </a:cubicBezTo>
                <a:cubicBezTo>
                  <a:pt x="722474" y="672352"/>
                  <a:pt x="652748" y="674843"/>
                  <a:pt x="533219" y="702235"/>
                </a:cubicBezTo>
                <a:cubicBezTo>
                  <a:pt x="413690" y="729627"/>
                  <a:pt x="142259" y="776941"/>
                  <a:pt x="55102" y="791882"/>
                </a:cubicBezTo>
                <a:cubicBezTo>
                  <a:pt x="-32055" y="806823"/>
                  <a:pt x="10278" y="791882"/>
                  <a:pt x="10278" y="791882"/>
                </a:cubicBezTo>
              </a:path>
            </a:pathLst>
          </a:custGeom>
          <a:ln>
            <a:prstDash val="sysDash"/>
            <a:tailEnd type="triangle" w="lg" len="lg"/>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28" name="TextBox 27"/>
          <p:cNvSpPr txBox="1"/>
          <p:nvPr/>
        </p:nvSpPr>
        <p:spPr>
          <a:xfrm>
            <a:off x="2993870" y="1987704"/>
            <a:ext cx="1440268" cy="369332"/>
          </a:xfrm>
          <a:prstGeom prst="rect">
            <a:avLst/>
          </a:prstGeom>
          <a:noFill/>
        </p:spPr>
        <p:txBody>
          <a:bodyPr wrap="none" rtlCol="0">
            <a:spAutoFit/>
          </a:bodyPr>
          <a:lstStyle/>
          <a:p>
            <a:r>
              <a:rPr lang="en-US" dirty="0" smtClean="0">
                <a:solidFill>
                  <a:schemeClr val="accent6">
                    <a:lumMod val="50000"/>
                  </a:schemeClr>
                </a:solidFill>
              </a:rPr>
              <a:t>Visibility (Vis)</a:t>
            </a:r>
            <a:endParaRPr lang="en-US" dirty="0">
              <a:solidFill>
                <a:schemeClr val="accent6">
                  <a:lumMod val="50000"/>
                </a:schemeClr>
              </a:solidFill>
            </a:endParaRPr>
          </a:p>
        </p:txBody>
      </p:sp>
      <p:cxnSp>
        <p:nvCxnSpPr>
          <p:cNvPr id="33" name="Curved Connector 32"/>
          <p:cNvCxnSpPr/>
          <p:nvPr/>
        </p:nvCxnSpPr>
        <p:spPr>
          <a:xfrm rot="5400000" flipH="1" flipV="1">
            <a:off x="4255811" y="3181507"/>
            <a:ext cx="2705811" cy="2349153"/>
          </a:xfrm>
          <a:prstGeom prst="curved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6348088" y="2664622"/>
            <a:ext cx="1415973" cy="338554"/>
          </a:xfrm>
          <a:prstGeom prst="rect">
            <a:avLst/>
          </a:prstGeom>
        </p:spPr>
        <p:txBody>
          <a:bodyPr wrap="none">
            <a:spAutoFit/>
          </a:bodyPr>
          <a:lstStyle/>
          <a:p>
            <a:r>
              <a:rPr lang="en-US" sz="1600" dirty="0" err="1" smtClean="0">
                <a:latin typeface="Courier"/>
              </a:rPr>
              <a:t>getBalance</a:t>
            </a:r>
            <a:endParaRPr lang="en-US" sz="1600" dirty="0">
              <a:latin typeface="Courier"/>
            </a:endParaRPr>
          </a:p>
        </p:txBody>
      </p:sp>
      <p:sp>
        <p:nvSpPr>
          <p:cNvPr id="43" name="Right Brace 42"/>
          <p:cNvSpPr/>
          <p:nvPr/>
        </p:nvSpPr>
        <p:spPr>
          <a:xfrm>
            <a:off x="7764061" y="1606252"/>
            <a:ext cx="310266" cy="799278"/>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44" name="Freeform 43"/>
          <p:cNvSpPr/>
          <p:nvPr/>
        </p:nvSpPr>
        <p:spPr>
          <a:xfrm>
            <a:off x="7660637" y="2002118"/>
            <a:ext cx="832906" cy="798522"/>
          </a:xfrm>
          <a:custGeom>
            <a:avLst/>
            <a:gdLst>
              <a:gd name="connsiteX0" fmla="*/ 428631 w 832906"/>
              <a:gd name="connsiteY0" fmla="*/ 0 h 798522"/>
              <a:gd name="connsiteX1" fmla="*/ 727455 w 832906"/>
              <a:gd name="connsiteY1" fmla="*/ 119529 h 798522"/>
              <a:gd name="connsiteX2" fmla="*/ 802161 w 832906"/>
              <a:gd name="connsiteY2" fmla="*/ 268941 h 798522"/>
              <a:gd name="connsiteX3" fmla="*/ 832043 w 832906"/>
              <a:gd name="connsiteY3" fmla="*/ 433294 h 798522"/>
              <a:gd name="connsiteX4" fmla="*/ 772278 w 832906"/>
              <a:gd name="connsiteY4" fmla="*/ 627529 h 798522"/>
              <a:gd name="connsiteX5" fmla="*/ 533219 w 832906"/>
              <a:gd name="connsiteY5" fmla="*/ 702235 h 798522"/>
              <a:gd name="connsiteX6" fmla="*/ 55102 w 832906"/>
              <a:gd name="connsiteY6" fmla="*/ 791882 h 798522"/>
              <a:gd name="connsiteX7" fmla="*/ 10278 w 832906"/>
              <a:gd name="connsiteY7" fmla="*/ 791882 h 79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2906" h="798522">
                <a:moveTo>
                  <a:pt x="428631" y="0"/>
                </a:moveTo>
                <a:cubicBezTo>
                  <a:pt x="546915" y="37353"/>
                  <a:pt x="665200" y="74706"/>
                  <a:pt x="727455" y="119529"/>
                </a:cubicBezTo>
                <a:cubicBezTo>
                  <a:pt x="789710" y="164352"/>
                  <a:pt x="784730" y="216647"/>
                  <a:pt x="802161" y="268941"/>
                </a:cubicBezTo>
                <a:cubicBezTo>
                  <a:pt x="819592" y="321235"/>
                  <a:pt x="837023" y="373529"/>
                  <a:pt x="832043" y="433294"/>
                </a:cubicBezTo>
                <a:cubicBezTo>
                  <a:pt x="827063" y="493059"/>
                  <a:pt x="822082" y="582706"/>
                  <a:pt x="772278" y="627529"/>
                </a:cubicBezTo>
                <a:cubicBezTo>
                  <a:pt x="722474" y="672352"/>
                  <a:pt x="652748" y="674843"/>
                  <a:pt x="533219" y="702235"/>
                </a:cubicBezTo>
                <a:cubicBezTo>
                  <a:pt x="413690" y="729627"/>
                  <a:pt x="142259" y="776941"/>
                  <a:pt x="55102" y="791882"/>
                </a:cubicBezTo>
                <a:cubicBezTo>
                  <a:pt x="-32055" y="806823"/>
                  <a:pt x="10278" y="791882"/>
                  <a:pt x="10278" y="791882"/>
                </a:cubicBezTo>
              </a:path>
            </a:pathLst>
          </a:custGeom>
          <a:ln>
            <a:prstDash val="sysDash"/>
            <a:tailEnd type="triangle" w="lg" len="lg"/>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46" name="TextBox 45"/>
          <p:cNvSpPr txBox="1"/>
          <p:nvPr/>
        </p:nvSpPr>
        <p:spPr>
          <a:xfrm>
            <a:off x="7933750" y="2364222"/>
            <a:ext cx="458892" cy="369332"/>
          </a:xfrm>
          <a:prstGeom prst="rect">
            <a:avLst/>
          </a:prstGeom>
          <a:noFill/>
        </p:spPr>
        <p:txBody>
          <a:bodyPr wrap="none" rtlCol="0">
            <a:spAutoFit/>
          </a:bodyPr>
          <a:lstStyle/>
          <a:p>
            <a:r>
              <a:rPr lang="en-US" dirty="0" smtClean="0">
                <a:solidFill>
                  <a:schemeClr val="accent6">
                    <a:lumMod val="50000"/>
                  </a:schemeClr>
                </a:solidFill>
              </a:rPr>
              <a:t>Vis</a:t>
            </a:r>
            <a:endParaRPr lang="en-US" dirty="0">
              <a:solidFill>
                <a:schemeClr val="accent6">
                  <a:lumMod val="50000"/>
                </a:schemeClr>
              </a:solidFill>
            </a:endParaRPr>
          </a:p>
        </p:txBody>
      </p:sp>
    </p:spTree>
    <p:custDataLst>
      <p:tags r:id="rId1"/>
    </p:custDataLst>
    <p:extLst>
      <p:ext uri="{BB962C8B-B14F-4D97-AF65-F5344CB8AC3E}">
        <p14:creationId xmlns:p14="http://schemas.microsoft.com/office/powerpoint/2010/main" val="3301337705"/>
      </p:ext>
    </p:extLst>
  </p:cSld>
  <p:clrMapOvr>
    <a:masterClrMapping/>
  </p:clrMapOvr>
  <mc:AlternateContent xmlns:mc="http://schemas.openxmlformats.org/markup-compatibility/2006" xmlns:p14="http://schemas.microsoft.com/office/powerpoint/2010/main">
    <mc:Choice Requires="p14">
      <p:transition spd="slow" p14:dur="2000" advTm="89243"/>
    </mc:Choice>
    <mc:Fallback xmlns="">
      <p:transition xmlns:p14="http://schemas.microsoft.com/office/powerpoint/2010/main" spd="slow" advTm="89243"/>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up)">
                                      <p:cBhvr>
                                        <p:cTn id="15" dur="500"/>
                                        <p:tgtEl>
                                          <p:spTgt spid="29"/>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down)">
                                      <p:cBhvr>
                                        <p:cTn id="23" dur="500"/>
                                        <p:tgtEl>
                                          <p:spTgt spid="22"/>
                                        </p:tgtEl>
                                      </p:cBhvr>
                                    </p:animEffect>
                                  </p:childTnLst>
                                </p:cTn>
                              </p:par>
                              <p:par>
                                <p:cTn id="24" presetID="22" presetClass="entr" presetSubtype="4"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wipe(down)">
                                      <p:cBhvr>
                                        <p:cTn id="26" dur="500"/>
                                        <p:tgtEl>
                                          <p:spTgt spid="33"/>
                                        </p:tgtEl>
                                      </p:cBhvr>
                                    </p:animEffect>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up)">
                                      <p:cBhvr>
                                        <p:cTn id="36" dur="500"/>
                                        <p:tgtEl>
                                          <p:spTgt spid="23"/>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wipe(up)">
                                      <p:cBhvr>
                                        <p:cTn id="39" dur="500"/>
                                        <p:tgtEl>
                                          <p:spTgt spid="43"/>
                                        </p:tgtEl>
                                      </p:cBhvr>
                                    </p:animEffect>
                                  </p:childTnLst>
                                </p:cTn>
                              </p:par>
                            </p:childTnLst>
                          </p:cTn>
                        </p:par>
                        <p:par>
                          <p:cTn id="40" fill="hold">
                            <p:stCondLst>
                              <p:cond delay="500"/>
                            </p:stCondLst>
                            <p:childTnLst>
                              <p:par>
                                <p:cTn id="41" presetID="22" presetClass="entr" presetSubtype="1" fill="hold" grpId="0"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up)">
                                      <p:cBhvr>
                                        <p:cTn id="43" dur="500"/>
                                        <p:tgtEl>
                                          <p:spTgt spid="24"/>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wipe(up)">
                                      <p:cBhvr>
                                        <p:cTn id="46" dur="500"/>
                                        <p:tgtEl>
                                          <p:spTgt spid="44"/>
                                        </p:tgtEl>
                                      </p:cBhvr>
                                    </p:animEffec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9" grpId="0" animBg="1"/>
      <p:bldP spid="30" grpId="0"/>
      <p:bldP spid="7" grpId="0"/>
      <p:bldP spid="23" grpId="0" animBg="1"/>
      <p:bldP spid="24" grpId="0" animBg="1"/>
      <p:bldP spid="28" grpId="0"/>
      <p:bldP spid="35" grpId="0"/>
      <p:bldP spid="43" grpId="0" animBg="1"/>
      <p:bldP spid="44" grpId="0" animBg="1"/>
      <p:bldP spid="4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stretch>
            <a:fillRect/>
          </a:stretch>
        </p:blipFill>
        <p:spPr>
          <a:xfrm>
            <a:off x="1979715" y="3126376"/>
            <a:ext cx="6190470" cy="2537284"/>
          </a:xfrm>
          <a:prstGeom prst="rect">
            <a:avLst/>
          </a:prstGeom>
        </p:spPr>
      </p:pic>
      <p:sp>
        <p:nvSpPr>
          <p:cNvPr id="7" name="Rounded Rectangle 6"/>
          <p:cNvSpPr/>
          <p:nvPr/>
        </p:nvSpPr>
        <p:spPr>
          <a:xfrm>
            <a:off x="4795288" y="4830343"/>
            <a:ext cx="2515240" cy="297292"/>
          </a:xfrm>
          <a:prstGeom prst="roundRect">
            <a:avLst/>
          </a:prstGeom>
          <a:gradFill flip="none" rotWithShape="1">
            <a:gsLst>
              <a:gs pos="0">
                <a:schemeClr val="accent3">
                  <a:tint val="50000"/>
                  <a:satMod val="300000"/>
                  <a:alpha val="22000"/>
                </a:schemeClr>
              </a:gs>
              <a:gs pos="35000">
                <a:schemeClr val="accent3">
                  <a:tint val="37000"/>
                  <a:satMod val="300000"/>
                  <a:alpha val="22000"/>
                </a:schemeClr>
              </a:gs>
              <a:gs pos="100000">
                <a:schemeClr val="accent3">
                  <a:tint val="15000"/>
                  <a:satMod val="350000"/>
                  <a:alpha val="22000"/>
                </a:schemeClr>
              </a:gs>
            </a:gsLst>
            <a:lin ang="16200000" scaled="1"/>
            <a:tileRec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 name="TextBox 7"/>
          <p:cNvSpPr txBox="1"/>
          <p:nvPr/>
        </p:nvSpPr>
        <p:spPr>
          <a:xfrm>
            <a:off x="457200" y="5266013"/>
            <a:ext cx="2537628" cy="461665"/>
          </a:xfrm>
          <a:prstGeom prst="rect">
            <a:avLst/>
          </a:prstGeom>
          <a:noFill/>
        </p:spPr>
        <p:txBody>
          <a:bodyPr wrap="square" rtlCol="0">
            <a:spAutoFit/>
          </a:bodyPr>
          <a:lstStyle/>
          <a:p>
            <a:r>
              <a:rPr lang="en-US" sz="2400" dirty="0" smtClean="0"/>
              <a:t>Primitive relations</a:t>
            </a:r>
            <a:endParaRPr lang="en-US" sz="2400" dirty="0"/>
          </a:p>
        </p:txBody>
      </p:sp>
      <p:cxnSp>
        <p:nvCxnSpPr>
          <p:cNvPr id="9" name="Curved Connector 8"/>
          <p:cNvCxnSpPr>
            <a:stCxn id="7" idx="1"/>
            <a:endCxn id="8" idx="3"/>
          </p:cNvCxnSpPr>
          <p:nvPr/>
        </p:nvCxnSpPr>
        <p:spPr>
          <a:xfrm rot="10800000" flipV="1">
            <a:off x="2994828" y="4978988"/>
            <a:ext cx="1800460" cy="517857"/>
          </a:xfrm>
          <a:prstGeom prst="curved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sp>
        <p:nvSpPr>
          <p:cNvPr id="11" name="Title 10"/>
          <p:cNvSpPr>
            <a:spLocks noGrp="1"/>
          </p:cNvSpPr>
          <p:nvPr>
            <p:ph type="title"/>
          </p:nvPr>
        </p:nvSpPr>
        <p:spPr>
          <a:xfrm>
            <a:off x="457200" y="0"/>
            <a:ext cx="8229600" cy="1143000"/>
          </a:xfrm>
        </p:spPr>
        <p:txBody>
          <a:bodyPr/>
          <a:lstStyle/>
          <a:p>
            <a:r>
              <a:rPr lang="en-US" dirty="0" smtClean="0"/>
              <a:t>Specification Language</a:t>
            </a:r>
            <a:endParaRPr lang="en-US" dirty="0"/>
          </a:p>
        </p:txBody>
      </p:sp>
      <p:sp>
        <p:nvSpPr>
          <p:cNvPr id="16" name="TextBox 15"/>
          <p:cNvSpPr txBox="1"/>
          <p:nvPr/>
        </p:nvSpPr>
        <p:spPr>
          <a:xfrm>
            <a:off x="2637323" y="6259810"/>
            <a:ext cx="2279570" cy="461665"/>
          </a:xfrm>
          <a:prstGeom prst="rect">
            <a:avLst/>
          </a:prstGeom>
          <a:noFill/>
        </p:spPr>
        <p:txBody>
          <a:bodyPr wrap="square" rtlCol="0">
            <a:spAutoFit/>
          </a:bodyPr>
          <a:lstStyle/>
          <a:p>
            <a:pPr algn="r"/>
            <a:r>
              <a:rPr lang="en-US" sz="2400" dirty="0" smtClean="0"/>
              <a:t>Happens-before</a:t>
            </a:r>
            <a:endParaRPr lang="en-US" sz="2400" dirty="0"/>
          </a:p>
        </p:txBody>
      </p:sp>
      <p:sp>
        <p:nvSpPr>
          <p:cNvPr id="2" name="Content Placeholder 1"/>
          <p:cNvSpPr>
            <a:spLocks noGrp="1"/>
          </p:cNvSpPr>
          <p:nvPr>
            <p:ph idx="1"/>
          </p:nvPr>
        </p:nvSpPr>
        <p:spPr>
          <a:xfrm>
            <a:off x="457200" y="1208462"/>
            <a:ext cx="8229600" cy="2045913"/>
          </a:xfrm>
        </p:spPr>
        <p:txBody>
          <a:bodyPr>
            <a:normAutofit/>
          </a:bodyPr>
          <a:lstStyle/>
          <a:p>
            <a:r>
              <a:rPr lang="en-US" sz="2400" dirty="0" smtClean="0"/>
              <a:t>Axiomatically capture set of valid executions</a:t>
            </a:r>
          </a:p>
          <a:p>
            <a:r>
              <a:rPr lang="en-US" sz="2400" dirty="0" smtClean="0"/>
              <a:t>Associate with each </a:t>
            </a:r>
            <a:r>
              <a:rPr lang="en-US" sz="2400" i="1" dirty="0" smtClean="0">
                <a:solidFill>
                  <a:srgbClr val="0000FF"/>
                </a:solidFill>
              </a:rPr>
              <a:t>operation</a:t>
            </a:r>
            <a:r>
              <a:rPr lang="en-US" sz="2400" i="1" dirty="0" smtClean="0"/>
              <a:t> </a:t>
            </a:r>
            <a:r>
              <a:rPr lang="en-US" sz="2400" dirty="0" smtClean="0"/>
              <a:t>a single abstract </a:t>
            </a:r>
            <a:r>
              <a:rPr lang="en-US" sz="2400" i="1" dirty="0" smtClean="0">
                <a:solidFill>
                  <a:srgbClr val="008000"/>
                </a:solidFill>
              </a:rPr>
              <a:t>effect</a:t>
            </a:r>
          </a:p>
          <a:p>
            <a:pPr lvl="1"/>
            <a:r>
              <a:rPr lang="en-US" sz="2000" dirty="0" smtClean="0">
                <a:solidFill>
                  <a:srgbClr val="000000"/>
                </a:solidFill>
              </a:rPr>
              <a:t>Express </a:t>
            </a:r>
            <a:r>
              <a:rPr lang="en-US" sz="2000" i="1" dirty="0" smtClean="0">
                <a:solidFill>
                  <a:srgbClr val="008000"/>
                </a:solidFill>
              </a:rPr>
              <a:t>relationship</a:t>
            </a:r>
            <a:r>
              <a:rPr lang="en-US" sz="2000" dirty="0" smtClean="0">
                <a:solidFill>
                  <a:srgbClr val="008000"/>
                </a:solidFill>
              </a:rPr>
              <a:t> </a:t>
            </a:r>
            <a:r>
              <a:rPr lang="en-US" sz="2000" dirty="0" smtClean="0">
                <a:solidFill>
                  <a:srgbClr val="000000"/>
                </a:solidFill>
              </a:rPr>
              <a:t>between effects</a:t>
            </a:r>
          </a:p>
          <a:p>
            <a:pPr lvl="1"/>
            <a:r>
              <a:rPr lang="en-US" sz="2000" dirty="0" smtClean="0">
                <a:solidFill>
                  <a:srgbClr val="000000"/>
                </a:solidFill>
              </a:rPr>
              <a:t>Visibility (</a:t>
            </a:r>
            <a:r>
              <a:rPr lang="en-US" sz="2000" i="1" dirty="0" err="1" smtClean="0">
                <a:solidFill>
                  <a:srgbClr val="0000FF"/>
                </a:solidFill>
              </a:rPr>
              <a:t>vis</a:t>
            </a:r>
            <a:r>
              <a:rPr lang="en-US" sz="2000" dirty="0" smtClean="0">
                <a:solidFill>
                  <a:srgbClr val="000000"/>
                </a:solidFill>
              </a:rPr>
              <a:t>), </a:t>
            </a:r>
            <a:r>
              <a:rPr lang="en-US" sz="2000" dirty="0" smtClean="0">
                <a:solidFill>
                  <a:srgbClr val="000000"/>
                </a:solidFill>
                <a:sym typeface="Wingdings"/>
              </a:rPr>
              <a:t>Session order (</a:t>
            </a:r>
            <a:r>
              <a:rPr lang="en-US" sz="2000" i="1" dirty="0" smtClean="0">
                <a:solidFill>
                  <a:srgbClr val="0000FF"/>
                </a:solidFill>
                <a:sym typeface="Wingdings"/>
              </a:rPr>
              <a:t>so</a:t>
            </a:r>
            <a:r>
              <a:rPr lang="en-US" sz="2000" dirty="0" smtClean="0">
                <a:solidFill>
                  <a:srgbClr val="000000"/>
                </a:solidFill>
                <a:sym typeface="Wingdings"/>
              </a:rPr>
              <a:t>), Same object (</a:t>
            </a:r>
            <a:r>
              <a:rPr lang="en-US" sz="2000" i="1" dirty="0" err="1" smtClean="0">
                <a:solidFill>
                  <a:srgbClr val="0000FF"/>
                </a:solidFill>
                <a:sym typeface="Wingdings"/>
              </a:rPr>
              <a:t>sameobj</a:t>
            </a:r>
            <a:r>
              <a:rPr lang="en-US" sz="2000" dirty="0" smtClean="0">
                <a:solidFill>
                  <a:srgbClr val="000000"/>
                </a:solidFill>
                <a:sym typeface="Wingdings"/>
              </a:rPr>
              <a:t>)</a:t>
            </a:r>
            <a:endParaRPr lang="en-US" sz="2000" dirty="0">
              <a:solidFill>
                <a:srgbClr val="000000"/>
              </a:solidFill>
            </a:endParaRPr>
          </a:p>
        </p:txBody>
      </p:sp>
      <p:pic>
        <p:nvPicPr>
          <p:cNvPr id="3" name="Picture 2" descr="latex-image-1.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013054" y="6330617"/>
            <a:ext cx="2499416" cy="368577"/>
          </a:xfrm>
          <a:prstGeom prst="rect">
            <a:avLst/>
          </a:prstGeom>
        </p:spPr>
      </p:pic>
      <p:pic>
        <p:nvPicPr>
          <p:cNvPr id="5" name="Picture 4" descr="latex-image-1.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013054" y="5879734"/>
            <a:ext cx="2515660" cy="291996"/>
          </a:xfrm>
          <a:prstGeom prst="rect">
            <a:avLst/>
          </a:prstGeom>
        </p:spPr>
      </p:pic>
      <p:sp>
        <p:nvSpPr>
          <p:cNvPr id="14" name="TextBox 13"/>
          <p:cNvSpPr txBox="1"/>
          <p:nvPr/>
        </p:nvSpPr>
        <p:spPr>
          <a:xfrm>
            <a:off x="1617628" y="5798145"/>
            <a:ext cx="3299268" cy="461665"/>
          </a:xfrm>
          <a:prstGeom prst="rect">
            <a:avLst/>
          </a:prstGeom>
          <a:noFill/>
        </p:spPr>
        <p:txBody>
          <a:bodyPr wrap="square" rtlCol="0">
            <a:spAutoFit/>
          </a:bodyPr>
          <a:lstStyle/>
          <a:p>
            <a:pPr algn="r"/>
            <a:r>
              <a:rPr lang="en-US" sz="2400" dirty="0" smtClean="0"/>
              <a:t>Per-object session order</a:t>
            </a:r>
            <a:endParaRPr lang="en-US" sz="2400" dirty="0"/>
          </a:p>
        </p:txBody>
      </p:sp>
    </p:spTree>
    <p:custDataLst>
      <p:tags r:id="rId1"/>
    </p:custDataLst>
    <p:extLst>
      <p:ext uri="{BB962C8B-B14F-4D97-AF65-F5344CB8AC3E}">
        <p14:creationId xmlns:p14="http://schemas.microsoft.com/office/powerpoint/2010/main" val="373582725"/>
      </p:ext>
    </p:extLst>
  </p:cSld>
  <p:clrMapOvr>
    <a:masterClrMapping/>
  </p:clrMapOvr>
  <mc:AlternateContent xmlns:mc="http://schemas.openxmlformats.org/markup-compatibility/2006" xmlns:p14="http://schemas.microsoft.com/office/powerpoint/2010/main">
    <mc:Choice Requires="p14">
      <p:transition spd="slow" p14:dur="2000" advTm="74947"/>
    </mc:Choice>
    <mc:Fallback xmlns="">
      <p:transition xmlns:p14="http://schemas.microsoft.com/office/powerpoint/2010/main" spd="slow" advTm="7494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22" presetClass="entr" presetSubtype="2"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right)">
                                      <p:cBhvr>
                                        <p:cTn id="23" dur="500"/>
                                        <p:tgtEl>
                                          <p:spTgt spid="9"/>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6" grpId="0"/>
      <p:bldP spid="2" grpId="0" build="p"/>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1851"/>
            <a:ext cx="8229600" cy="1143000"/>
          </a:xfrm>
        </p:spPr>
        <p:txBody>
          <a:bodyPr/>
          <a:lstStyle/>
          <a:p>
            <a:r>
              <a:rPr lang="en-US" dirty="0"/>
              <a:t>Replicated Bank Account (1)</a:t>
            </a:r>
          </a:p>
        </p:txBody>
      </p:sp>
      <p:sp>
        <p:nvSpPr>
          <p:cNvPr id="6" name="Rectangle 5"/>
          <p:cNvSpPr/>
          <p:nvPr/>
        </p:nvSpPr>
        <p:spPr>
          <a:xfrm>
            <a:off x="3040504" y="1172016"/>
            <a:ext cx="3281818" cy="461665"/>
          </a:xfrm>
          <a:prstGeom prst="rect">
            <a:avLst/>
          </a:prstGeom>
        </p:spPr>
        <p:txBody>
          <a:bodyPr wrap="none">
            <a:spAutoFit/>
          </a:bodyPr>
          <a:lstStyle/>
          <a:p>
            <a:pPr algn="ctr"/>
            <a:r>
              <a:rPr lang="en-US" sz="2400" dirty="0" smtClean="0">
                <a:solidFill>
                  <a:srgbClr val="FF0000"/>
                </a:solidFill>
                <a:latin typeface="Minion Pro"/>
                <a:cs typeface="Minion Pro"/>
              </a:rPr>
              <a:t>balance </a:t>
            </a:r>
            <a:r>
              <a:rPr lang="en-US" sz="2400" dirty="0">
                <a:solidFill>
                  <a:srgbClr val="FF0000"/>
                </a:solidFill>
                <a:latin typeface="Minion Pro"/>
                <a:cs typeface="Minion Pro"/>
              </a:rPr>
              <a:t>&gt;= </a:t>
            </a:r>
            <a:r>
              <a:rPr lang="en-US" sz="2400" dirty="0" smtClean="0">
                <a:solidFill>
                  <a:srgbClr val="FF0000"/>
                </a:solidFill>
                <a:latin typeface="Minion Pro"/>
                <a:cs typeface="Minion Pro"/>
              </a:rPr>
              <a:t>0   violated</a:t>
            </a:r>
            <a:endParaRPr lang="en-US" sz="2400" dirty="0">
              <a:solidFill>
                <a:srgbClr val="FF0000"/>
              </a:solidFill>
              <a:latin typeface="Minion Pro"/>
              <a:cs typeface="Minion Pro"/>
            </a:endParaRPr>
          </a:p>
        </p:txBody>
      </p:sp>
      <p:grpSp>
        <p:nvGrpSpPr>
          <p:cNvPr id="8" name="Group 7"/>
          <p:cNvGrpSpPr/>
          <p:nvPr/>
        </p:nvGrpSpPr>
        <p:grpSpPr>
          <a:xfrm>
            <a:off x="5969361" y="2661703"/>
            <a:ext cx="2810372" cy="2312068"/>
            <a:chOff x="1737196" y="4285830"/>
            <a:chExt cx="1141394" cy="2312068"/>
          </a:xfrm>
        </p:grpSpPr>
        <p:sp>
          <p:nvSpPr>
            <p:cNvPr id="9" name="Rectangle 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a:t>
              </a:r>
              <a:r>
                <a:rPr lang="en-US" dirty="0"/>
                <a:t>2</a:t>
              </a:r>
            </a:p>
          </p:txBody>
        </p:sp>
        <p:sp>
          <p:nvSpPr>
            <p:cNvPr id="10" name="Document 9"/>
            <p:cNvSpPr/>
            <p:nvPr/>
          </p:nvSpPr>
          <p:spPr>
            <a:xfrm>
              <a:off x="1737196" y="4766524"/>
              <a:ext cx="1141394" cy="1831374"/>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dirty="0">
                <a:latin typeface="Courier"/>
              </a:endParaRPr>
            </a:p>
            <a:p>
              <a:r>
                <a:rPr lang="en-US" dirty="0" smtClean="0">
                  <a:solidFill>
                    <a:srgbClr val="0000FF"/>
                  </a:solidFill>
                  <a:latin typeface="Consolas"/>
                  <a:cs typeface="Consolas"/>
                </a:rPr>
                <a:t>/</a:t>
              </a:r>
              <a:r>
                <a:rPr lang="en-US" dirty="0">
                  <a:solidFill>
                    <a:srgbClr val="0000FF"/>
                  </a:solidFill>
                  <a:latin typeface="Consolas"/>
                  <a:cs typeface="Consolas"/>
                </a:rPr>
                <a:t>/</a:t>
              </a:r>
              <a:r>
                <a:rPr lang="en-US" dirty="0" err="1">
                  <a:solidFill>
                    <a:srgbClr val="0000FF"/>
                  </a:solidFill>
                  <a:latin typeface="Consolas"/>
                  <a:cs typeface="Consolas"/>
                </a:rPr>
                <a:t>init</a:t>
              </a:r>
              <a:r>
                <a:rPr lang="en-US" dirty="0">
                  <a:solidFill>
                    <a:srgbClr val="0000FF"/>
                  </a:solidFill>
                  <a:latin typeface="Consolas"/>
                  <a:cs typeface="Consolas"/>
                </a:rPr>
                <a:t> balance = 100</a:t>
              </a:r>
            </a:p>
            <a:p>
              <a:endParaRPr lang="en-US" dirty="0">
                <a:latin typeface="Courier"/>
              </a:endParaRPr>
            </a:p>
            <a:p>
              <a:r>
                <a:rPr lang="en-US" dirty="0">
                  <a:latin typeface="Courier"/>
                </a:rPr>
                <a:t>   withdraw(70);</a:t>
              </a:r>
            </a:p>
            <a:p>
              <a:endParaRPr lang="en-US" dirty="0">
                <a:latin typeface="Courier"/>
              </a:endParaRPr>
            </a:p>
          </p:txBody>
        </p:sp>
      </p:grpSp>
      <p:grpSp>
        <p:nvGrpSpPr>
          <p:cNvPr id="11" name="Group 10"/>
          <p:cNvGrpSpPr/>
          <p:nvPr/>
        </p:nvGrpSpPr>
        <p:grpSpPr>
          <a:xfrm>
            <a:off x="457200" y="2721467"/>
            <a:ext cx="2788251" cy="2312068"/>
            <a:chOff x="1737196" y="4285830"/>
            <a:chExt cx="1141394" cy="2312068"/>
          </a:xfrm>
        </p:grpSpPr>
        <p:sp>
          <p:nvSpPr>
            <p:cNvPr id="13" name="Document 12"/>
            <p:cNvSpPr/>
            <p:nvPr/>
          </p:nvSpPr>
          <p:spPr>
            <a:xfrm>
              <a:off x="1737196" y="4470496"/>
              <a:ext cx="1141394" cy="2127402"/>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dirty="0">
                <a:latin typeface="Courier"/>
              </a:endParaRPr>
            </a:p>
            <a:p>
              <a:endParaRPr lang="en-US" dirty="0">
                <a:latin typeface="Courier"/>
              </a:endParaRPr>
            </a:p>
            <a:p>
              <a:r>
                <a:rPr lang="en-US" dirty="0">
                  <a:solidFill>
                    <a:srgbClr val="0000FF"/>
                  </a:solidFill>
                  <a:latin typeface="Consolas"/>
                  <a:cs typeface="Consolas"/>
                </a:rPr>
                <a:t>//</a:t>
              </a:r>
              <a:r>
                <a:rPr lang="en-US" dirty="0" err="1">
                  <a:solidFill>
                    <a:srgbClr val="0000FF"/>
                  </a:solidFill>
                  <a:latin typeface="Consolas"/>
                  <a:cs typeface="Consolas"/>
                </a:rPr>
                <a:t>init</a:t>
              </a:r>
              <a:r>
                <a:rPr lang="en-US" dirty="0">
                  <a:solidFill>
                    <a:srgbClr val="0000FF"/>
                  </a:solidFill>
                  <a:latin typeface="Consolas"/>
                  <a:cs typeface="Consolas"/>
                </a:rPr>
                <a:t> balance = 100</a:t>
              </a:r>
            </a:p>
            <a:p>
              <a:endParaRPr lang="en-US" dirty="0">
                <a:latin typeface="Courier"/>
              </a:endParaRPr>
            </a:p>
            <a:p>
              <a:r>
                <a:rPr lang="en-US" dirty="0">
                  <a:latin typeface="Courier"/>
                </a:rPr>
                <a:t>   withdraw(70);</a:t>
              </a:r>
            </a:p>
            <a:p>
              <a:endParaRPr lang="en-US" dirty="0">
                <a:latin typeface="Courier"/>
              </a:endParaRPr>
            </a:p>
          </p:txBody>
        </p:sp>
        <p:sp>
          <p:nvSpPr>
            <p:cNvPr id="12" name="Rectangle 11"/>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grpSp>
      <p:sp>
        <p:nvSpPr>
          <p:cNvPr id="15" name="Oval 14"/>
          <p:cNvSpPr/>
          <p:nvPr/>
        </p:nvSpPr>
        <p:spPr>
          <a:xfrm>
            <a:off x="3471855" y="3885206"/>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sp>
        <p:nvSpPr>
          <p:cNvPr id="18" name="Oval 17"/>
          <p:cNvSpPr/>
          <p:nvPr/>
        </p:nvSpPr>
        <p:spPr>
          <a:xfrm>
            <a:off x="5233876" y="3885206"/>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b</a:t>
            </a:r>
          </a:p>
        </p:txBody>
      </p:sp>
      <p:pic>
        <p:nvPicPr>
          <p:cNvPr id="27" name="Picture 26"/>
          <p:cNvPicPr>
            <a:picLocks noChangeAspect="1"/>
          </p:cNvPicPr>
          <p:nvPr/>
        </p:nvPicPr>
        <p:blipFill>
          <a:blip r:embed="rId4"/>
          <a:stretch>
            <a:fillRect/>
          </a:stretch>
        </p:blipFill>
        <p:spPr>
          <a:xfrm>
            <a:off x="3398845" y="5634715"/>
            <a:ext cx="2070100" cy="317500"/>
          </a:xfrm>
          <a:prstGeom prst="rect">
            <a:avLst/>
          </a:prstGeom>
        </p:spPr>
      </p:pic>
      <p:cxnSp>
        <p:nvCxnSpPr>
          <p:cNvPr id="31" name="Curved Connector 30"/>
          <p:cNvCxnSpPr>
            <a:stCxn id="15" idx="0"/>
            <a:endCxn id="18" idx="0"/>
          </p:cNvCxnSpPr>
          <p:nvPr/>
        </p:nvCxnSpPr>
        <p:spPr>
          <a:xfrm rot="5400000" flipH="1" flipV="1">
            <a:off x="4580191" y="3004196"/>
            <a:ext cx="12700" cy="1762021"/>
          </a:xfrm>
          <a:prstGeom prst="curvedConnector3">
            <a:avLst>
              <a:gd name="adj1" fmla="val 5627378"/>
            </a:avLst>
          </a:prstGeom>
          <a:ln>
            <a:solidFill>
              <a:schemeClr val="tx1"/>
            </a:solidFill>
            <a:prstDash val="sysDash"/>
            <a:tailEnd type="arrow" w="lg" len="med"/>
          </a:ln>
        </p:spPr>
        <p:style>
          <a:lnRef idx="2">
            <a:schemeClr val="accent1"/>
          </a:lnRef>
          <a:fillRef idx="0">
            <a:schemeClr val="accent1"/>
          </a:fillRef>
          <a:effectRef idx="1">
            <a:schemeClr val="accent1"/>
          </a:effectRef>
          <a:fontRef idx="minor">
            <a:schemeClr val="tx1"/>
          </a:fontRef>
        </p:style>
      </p:cxnSp>
      <p:cxnSp>
        <p:nvCxnSpPr>
          <p:cNvPr id="32" name="Curved Connector 31"/>
          <p:cNvCxnSpPr>
            <a:stCxn id="15" idx="4"/>
            <a:endCxn id="18" idx="4"/>
          </p:cNvCxnSpPr>
          <p:nvPr/>
        </p:nvCxnSpPr>
        <p:spPr>
          <a:xfrm rot="16200000" flipH="1">
            <a:off x="4580191" y="3458847"/>
            <a:ext cx="12700" cy="1762021"/>
          </a:xfrm>
          <a:prstGeom prst="curvedConnector3">
            <a:avLst>
              <a:gd name="adj1" fmla="val 4886622"/>
            </a:avLst>
          </a:prstGeom>
          <a:ln>
            <a:solidFill>
              <a:schemeClr val="tx1"/>
            </a:solidFill>
            <a:prstDash val="sysDash"/>
            <a:headEnd type="arrow" w="lg" len="med"/>
            <a:tailEnd type="none"/>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4390354" y="3218765"/>
            <a:ext cx="432180" cy="369332"/>
          </a:xfrm>
          <a:prstGeom prst="rect">
            <a:avLst/>
          </a:prstGeom>
          <a:noFill/>
        </p:spPr>
        <p:txBody>
          <a:bodyPr wrap="none" rtlCol="0">
            <a:spAutoFit/>
          </a:bodyPr>
          <a:lstStyle/>
          <a:p>
            <a:r>
              <a:rPr lang="en-US" dirty="0" err="1" smtClean="0"/>
              <a:t>vis</a:t>
            </a:r>
            <a:endParaRPr lang="en-US" dirty="0"/>
          </a:p>
        </p:txBody>
      </p:sp>
      <p:sp>
        <p:nvSpPr>
          <p:cNvPr id="44" name="TextBox 43"/>
          <p:cNvSpPr txBox="1"/>
          <p:nvPr/>
        </p:nvSpPr>
        <p:spPr>
          <a:xfrm>
            <a:off x="4390354" y="4414278"/>
            <a:ext cx="432180" cy="369332"/>
          </a:xfrm>
          <a:prstGeom prst="rect">
            <a:avLst/>
          </a:prstGeom>
          <a:noFill/>
        </p:spPr>
        <p:txBody>
          <a:bodyPr wrap="none" rtlCol="0">
            <a:spAutoFit/>
          </a:bodyPr>
          <a:lstStyle/>
          <a:p>
            <a:r>
              <a:rPr lang="en-US" dirty="0" err="1" smtClean="0"/>
              <a:t>vis</a:t>
            </a:r>
            <a:endParaRPr lang="en-US" dirty="0"/>
          </a:p>
        </p:txBody>
      </p:sp>
      <p:pic>
        <p:nvPicPr>
          <p:cNvPr id="45" name="Picture 44"/>
          <p:cNvPicPr>
            <a:picLocks noChangeAspect="1"/>
          </p:cNvPicPr>
          <p:nvPr/>
        </p:nvPicPr>
        <p:blipFill>
          <a:blip r:embed="rId5"/>
          <a:stretch>
            <a:fillRect/>
          </a:stretch>
        </p:blipFill>
        <p:spPr>
          <a:xfrm>
            <a:off x="4071826" y="5980309"/>
            <a:ext cx="2324100" cy="317500"/>
          </a:xfrm>
          <a:prstGeom prst="rect">
            <a:avLst/>
          </a:prstGeom>
        </p:spPr>
      </p:pic>
      <p:pic>
        <p:nvPicPr>
          <p:cNvPr id="48" name="Picture 47"/>
          <p:cNvPicPr>
            <a:picLocks noChangeAspect="1"/>
          </p:cNvPicPr>
          <p:nvPr/>
        </p:nvPicPr>
        <p:blipFill>
          <a:blip r:embed="rId6"/>
          <a:stretch>
            <a:fillRect/>
          </a:stretch>
        </p:blipFill>
        <p:spPr>
          <a:xfrm>
            <a:off x="875366" y="5327713"/>
            <a:ext cx="3289300" cy="317500"/>
          </a:xfrm>
          <a:prstGeom prst="rect">
            <a:avLst/>
          </a:prstGeom>
        </p:spPr>
      </p:pic>
      <p:pic>
        <p:nvPicPr>
          <p:cNvPr id="2" name="Picture 1" descr="tick.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858396" y="4077546"/>
            <a:ext cx="317260" cy="237945"/>
          </a:xfrm>
          <a:prstGeom prst="rect">
            <a:avLst/>
          </a:prstGeom>
        </p:spPr>
      </p:pic>
      <p:pic>
        <p:nvPicPr>
          <p:cNvPr id="24" name="Picture 23" descr="tick.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044801" y="4030257"/>
            <a:ext cx="317260" cy="237945"/>
          </a:xfrm>
          <a:prstGeom prst="rect">
            <a:avLst/>
          </a:prstGeom>
        </p:spPr>
      </p:pic>
      <p:sp>
        <p:nvSpPr>
          <p:cNvPr id="3" name="TextBox 2"/>
          <p:cNvSpPr txBox="1"/>
          <p:nvPr/>
        </p:nvSpPr>
        <p:spPr>
          <a:xfrm>
            <a:off x="8866196" y="2081210"/>
            <a:ext cx="184666" cy="369332"/>
          </a:xfrm>
          <a:prstGeom prst="rect">
            <a:avLst/>
          </a:prstGeom>
          <a:noFill/>
        </p:spPr>
        <p:txBody>
          <a:bodyPr wrap="none" rtlCol="0">
            <a:spAutoFit/>
          </a:bodyPr>
          <a:lstStyle/>
          <a:p>
            <a:endParaRPr lang="en-US" dirty="0"/>
          </a:p>
        </p:txBody>
      </p:sp>
      <p:pic>
        <p:nvPicPr>
          <p:cNvPr id="26" name="Picture 25"/>
          <p:cNvPicPr>
            <a:picLocks noChangeAspect="1"/>
          </p:cNvPicPr>
          <p:nvPr/>
        </p:nvPicPr>
        <p:blipFill>
          <a:blip r:embed="rId8"/>
          <a:stretch>
            <a:fillRect/>
          </a:stretch>
        </p:blipFill>
        <p:spPr>
          <a:xfrm>
            <a:off x="6575572" y="6018096"/>
            <a:ext cx="990600" cy="228600"/>
          </a:xfrm>
          <a:prstGeom prst="rect">
            <a:avLst/>
          </a:prstGeom>
        </p:spPr>
      </p:pic>
      <p:pic>
        <p:nvPicPr>
          <p:cNvPr id="23" name="Picture 22"/>
          <p:cNvPicPr>
            <a:picLocks noChangeAspect="1"/>
          </p:cNvPicPr>
          <p:nvPr/>
        </p:nvPicPr>
        <p:blipFill>
          <a:blip r:embed="rId9"/>
          <a:stretch>
            <a:fillRect/>
          </a:stretch>
        </p:blipFill>
        <p:spPr>
          <a:xfrm>
            <a:off x="1113775" y="1207833"/>
            <a:ext cx="1085427" cy="1085427"/>
          </a:xfrm>
          <a:prstGeom prst="rect">
            <a:avLst/>
          </a:prstGeom>
        </p:spPr>
      </p:pic>
      <p:pic>
        <p:nvPicPr>
          <p:cNvPr id="25" name="Picture 24"/>
          <p:cNvPicPr>
            <a:picLocks noChangeAspect="1"/>
          </p:cNvPicPr>
          <p:nvPr/>
        </p:nvPicPr>
        <p:blipFill>
          <a:blip r:embed="rId10"/>
          <a:stretch>
            <a:fillRect/>
          </a:stretch>
        </p:blipFill>
        <p:spPr>
          <a:xfrm>
            <a:off x="7026085" y="1287268"/>
            <a:ext cx="1080174" cy="1080174"/>
          </a:xfrm>
          <a:prstGeom prst="rect">
            <a:avLst/>
          </a:prstGeom>
        </p:spPr>
      </p:pic>
      <p:sp>
        <p:nvSpPr>
          <p:cNvPr id="28" name="TextBox 27"/>
          <p:cNvSpPr txBox="1"/>
          <p:nvPr/>
        </p:nvSpPr>
        <p:spPr>
          <a:xfrm>
            <a:off x="1242674" y="2313416"/>
            <a:ext cx="660872" cy="369332"/>
          </a:xfrm>
          <a:prstGeom prst="rect">
            <a:avLst/>
          </a:prstGeom>
          <a:noFill/>
        </p:spPr>
        <p:txBody>
          <a:bodyPr wrap="none" rtlCol="0">
            <a:spAutoFit/>
          </a:bodyPr>
          <a:lstStyle/>
          <a:p>
            <a:r>
              <a:rPr lang="en-US" b="1" dirty="0" smtClean="0">
                <a:solidFill>
                  <a:srgbClr val="FF0000"/>
                </a:solidFill>
                <a:latin typeface="Minion Pro"/>
                <a:cs typeface="Minion Pro"/>
              </a:rPr>
              <a:t>A</a:t>
            </a:r>
            <a:r>
              <a:rPr lang="en-US" dirty="0" smtClean="0">
                <a:latin typeface="Minion Pro"/>
                <a:cs typeface="Minion Pro"/>
              </a:rPr>
              <a:t>lice</a:t>
            </a:r>
            <a:endParaRPr lang="en-US" dirty="0">
              <a:latin typeface="Minion Pro"/>
              <a:cs typeface="Minion Pro"/>
            </a:endParaRPr>
          </a:p>
        </p:txBody>
      </p:sp>
      <p:sp>
        <p:nvSpPr>
          <p:cNvPr id="29" name="TextBox 28"/>
          <p:cNvSpPr txBox="1"/>
          <p:nvPr/>
        </p:nvSpPr>
        <p:spPr>
          <a:xfrm>
            <a:off x="7275066" y="2340448"/>
            <a:ext cx="582211" cy="369332"/>
          </a:xfrm>
          <a:prstGeom prst="rect">
            <a:avLst/>
          </a:prstGeom>
          <a:noFill/>
        </p:spPr>
        <p:txBody>
          <a:bodyPr wrap="none" rtlCol="0">
            <a:spAutoFit/>
          </a:bodyPr>
          <a:lstStyle/>
          <a:p>
            <a:r>
              <a:rPr lang="en-US" b="1" dirty="0" smtClean="0">
                <a:solidFill>
                  <a:srgbClr val="FF0000"/>
                </a:solidFill>
                <a:latin typeface="Minion Pro"/>
                <a:cs typeface="Minion Pro"/>
              </a:rPr>
              <a:t>B</a:t>
            </a:r>
            <a:r>
              <a:rPr lang="en-US" dirty="0" smtClean="0">
                <a:latin typeface="Minion Pro"/>
                <a:cs typeface="Minion Pro"/>
              </a:rPr>
              <a:t>ob</a:t>
            </a:r>
            <a:endParaRPr lang="en-US" dirty="0">
              <a:latin typeface="Minion Pro"/>
              <a:cs typeface="Minion Pro"/>
            </a:endParaRPr>
          </a:p>
        </p:txBody>
      </p:sp>
    </p:spTree>
    <p:custDataLst>
      <p:tags r:id="rId1"/>
    </p:custDataLst>
    <p:extLst>
      <p:ext uri="{BB962C8B-B14F-4D97-AF65-F5344CB8AC3E}">
        <p14:creationId xmlns:p14="http://schemas.microsoft.com/office/powerpoint/2010/main" val="2434290120"/>
      </p:ext>
    </p:extLst>
  </p:cSld>
  <p:clrMapOvr>
    <a:masterClrMapping/>
  </p:clrMapOvr>
  <mc:AlternateContent xmlns:mc="http://schemas.openxmlformats.org/markup-compatibility/2006" xmlns:p14="http://schemas.microsoft.com/office/powerpoint/2010/main">
    <mc:Choice Requires="p14">
      <p:transition spd="slow" p14:dur="2000" advTm="76291"/>
    </mc:Choice>
    <mc:Fallback xmlns="">
      <p:transition xmlns:p14="http://schemas.microsoft.com/office/powerpoint/2010/main" spd="slow" advTm="76291"/>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22" presetClass="entr" presetSubtype="8"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left)">
                                      <p:cBhvr>
                                        <p:cTn id="27" dur="500"/>
                                        <p:tgtEl>
                                          <p:spTgt spid="31"/>
                                        </p:tgtEl>
                                      </p:cBhvr>
                                    </p:animEffect>
                                  </p:childTnLst>
                                </p:cTn>
                              </p:par>
                              <p:par>
                                <p:cTn id="28" presetID="22" presetClass="entr" presetSubtype="2" fill="hold"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wipe(right)">
                                      <p:cBhvr>
                                        <p:cTn id="30" dur="500"/>
                                        <p:tgtEl>
                                          <p:spTgt spid="32"/>
                                        </p:tgtEl>
                                      </p:cBhvr>
                                    </p:animEffect>
                                  </p:childTnLst>
                                </p:cTn>
                              </p:par>
                              <p:par>
                                <p:cTn id="31" presetID="1" presetClass="entr" presetSubtype="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animBg="1"/>
      <p:bldP spid="18" grpId="0" animBg="1"/>
      <p:bldP spid="43" grpId="0"/>
      <p:bldP spid="4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11851"/>
            <a:ext cx="8229600" cy="1143000"/>
          </a:xfrm>
        </p:spPr>
        <p:txBody>
          <a:bodyPr/>
          <a:lstStyle/>
          <a:p>
            <a:r>
              <a:rPr lang="en-US" dirty="0" smtClean="0"/>
              <a:t>Bank Account Contracts (2)</a:t>
            </a:r>
            <a:endParaRPr lang="en-US" dirty="0"/>
          </a:p>
        </p:txBody>
      </p:sp>
      <p:grpSp>
        <p:nvGrpSpPr>
          <p:cNvPr id="5" name="Group 4"/>
          <p:cNvGrpSpPr/>
          <p:nvPr/>
        </p:nvGrpSpPr>
        <p:grpSpPr>
          <a:xfrm>
            <a:off x="1152003" y="1242316"/>
            <a:ext cx="1835510" cy="1998185"/>
            <a:chOff x="1737196" y="4285830"/>
            <a:chExt cx="1141394" cy="1998185"/>
          </a:xfrm>
        </p:grpSpPr>
        <p:sp>
          <p:nvSpPr>
            <p:cNvPr id="6" name="Rectangle 5"/>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sp>
          <p:nvSpPr>
            <p:cNvPr id="7" name="Document 6"/>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deposit(100)</a:t>
              </a:r>
              <a:endParaRPr lang="en-US" dirty="0"/>
            </a:p>
          </p:txBody>
        </p:sp>
      </p:grpSp>
      <p:sp>
        <p:nvSpPr>
          <p:cNvPr id="9" name="Oval 8"/>
          <p:cNvSpPr/>
          <p:nvPr/>
        </p:nvSpPr>
        <p:spPr>
          <a:xfrm>
            <a:off x="3244529" y="1859191"/>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grpSp>
        <p:nvGrpSpPr>
          <p:cNvPr id="11" name="Group 10"/>
          <p:cNvGrpSpPr/>
          <p:nvPr/>
        </p:nvGrpSpPr>
        <p:grpSpPr>
          <a:xfrm>
            <a:off x="6041836" y="1174766"/>
            <a:ext cx="1835510" cy="1998185"/>
            <a:chOff x="1737196" y="4285830"/>
            <a:chExt cx="1141394" cy="1998185"/>
          </a:xfrm>
        </p:grpSpPr>
        <p:sp>
          <p:nvSpPr>
            <p:cNvPr id="12" name="Rectangle 11"/>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a:t>
              </a:r>
              <a:r>
                <a:rPr lang="en-US" dirty="0"/>
                <a:t>2</a:t>
              </a:r>
            </a:p>
          </p:txBody>
        </p:sp>
        <p:sp>
          <p:nvSpPr>
            <p:cNvPr id="13" name="Document 12"/>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withdraw(50)</a:t>
              </a:r>
              <a:endParaRPr lang="en-US" dirty="0"/>
            </a:p>
          </p:txBody>
        </p:sp>
      </p:grpSp>
      <p:sp>
        <p:nvSpPr>
          <p:cNvPr id="14" name="Oval 13"/>
          <p:cNvSpPr/>
          <p:nvPr/>
        </p:nvSpPr>
        <p:spPr>
          <a:xfrm>
            <a:off x="5293927" y="1858110"/>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b</a:t>
            </a:r>
          </a:p>
        </p:txBody>
      </p:sp>
      <p:cxnSp>
        <p:nvCxnSpPr>
          <p:cNvPr id="16" name="Straight Arrow Connector 15"/>
          <p:cNvCxnSpPr>
            <a:stCxn id="9" idx="6"/>
            <a:endCxn id="14" idx="2"/>
          </p:cNvCxnSpPr>
          <p:nvPr/>
        </p:nvCxnSpPr>
        <p:spPr>
          <a:xfrm flipV="1">
            <a:off x="3699181" y="2085436"/>
            <a:ext cx="1594746" cy="108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4173657" y="1716104"/>
            <a:ext cx="432180" cy="369332"/>
          </a:xfrm>
          <a:prstGeom prst="rect">
            <a:avLst/>
          </a:prstGeom>
          <a:noFill/>
        </p:spPr>
        <p:txBody>
          <a:bodyPr wrap="none" rtlCol="0">
            <a:spAutoFit/>
          </a:bodyPr>
          <a:lstStyle/>
          <a:p>
            <a:r>
              <a:rPr lang="en-US" dirty="0" err="1" smtClean="0"/>
              <a:t>vis</a:t>
            </a:r>
            <a:endParaRPr lang="en-US" dirty="0"/>
          </a:p>
        </p:txBody>
      </p:sp>
      <p:grpSp>
        <p:nvGrpSpPr>
          <p:cNvPr id="18" name="Group 17"/>
          <p:cNvGrpSpPr/>
          <p:nvPr/>
        </p:nvGrpSpPr>
        <p:grpSpPr>
          <a:xfrm>
            <a:off x="3244529" y="3375601"/>
            <a:ext cx="2290162" cy="1998185"/>
            <a:chOff x="1737196" y="4285830"/>
            <a:chExt cx="1141394" cy="1998185"/>
          </a:xfrm>
        </p:grpSpPr>
        <p:sp>
          <p:nvSpPr>
            <p:cNvPr id="19" name="Rectangle 1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a:t>
              </a:r>
              <a:r>
                <a:rPr lang="en-US" dirty="0"/>
                <a:t>3</a:t>
              </a:r>
            </a:p>
          </p:txBody>
        </p:sp>
        <p:sp>
          <p:nvSpPr>
            <p:cNvPr id="20" name="Document 19"/>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solidFill>
                    <a:srgbClr val="FF0000"/>
                  </a:solidFill>
                </a:rPr>
                <a:t>-50</a:t>
              </a:r>
              <a:r>
                <a:rPr lang="en-US" dirty="0" smtClean="0"/>
                <a:t> </a:t>
              </a:r>
              <a:r>
                <a:rPr lang="en-US" dirty="0" smtClean="0">
                  <a:sym typeface="Wingdings"/>
                </a:rPr>
                <a:t> </a:t>
              </a:r>
              <a:r>
                <a:rPr lang="en-US" dirty="0" err="1" smtClean="0"/>
                <a:t>A.getbalance</a:t>
              </a:r>
              <a:r>
                <a:rPr lang="en-US" dirty="0" smtClean="0"/>
                <a:t> ()</a:t>
              </a:r>
              <a:endParaRPr lang="en-US" dirty="0"/>
            </a:p>
          </p:txBody>
        </p:sp>
      </p:grpSp>
      <p:sp>
        <p:nvSpPr>
          <p:cNvPr id="21" name="Document 20"/>
          <p:cNvSpPr/>
          <p:nvPr/>
        </p:nvSpPr>
        <p:spPr>
          <a:xfrm>
            <a:off x="3244529" y="3856295"/>
            <a:ext cx="2290162"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err="1" smtClean="0"/>
              <a:t>getbalance</a:t>
            </a:r>
            <a:r>
              <a:rPr lang="en-US" dirty="0" smtClean="0"/>
              <a:t> ()</a:t>
            </a:r>
            <a:endParaRPr lang="en-US" dirty="0"/>
          </a:p>
        </p:txBody>
      </p:sp>
      <p:sp>
        <p:nvSpPr>
          <p:cNvPr id="22" name="Oval 21"/>
          <p:cNvSpPr/>
          <p:nvPr/>
        </p:nvSpPr>
        <p:spPr>
          <a:xfrm>
            <a:off x="4173657" y="2788726"/>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c</a:t>
            </a:r>
          </a:p>
        </p:txBody>
      </p:sp>
      <p:cxnSp>
        <p:nvCxnSpPr>
          <p:cNvPr id="23" name="Straight Arrow Connector 22"/>
          <p:cNvCxnSpPr>
            <a:stCxn id="14" idx="4"/>
            <a:endCxn id="22" idx="6"/>
          </p:cNvCxnSpPr>
          <p:nvPr/>
        </p:nvCxnSpPr>
        <p:spPr>
          <a:xfrm flipH="1">
            <a:off x="4628309" y="2312762"/>
            <a:ext cx="892944" cy="70329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5141770" y="2604060"/>
            <a:ext cx="432180" cy="369332"/>
          </a:xfrm>
          <a:prstGeom prst="rect">
            <a:avLst/>
          </a:prstGeom>
          <a:noFill/>
        </p:spPr>
        <p:txBody>
          <a:bodyPr wrap="none" rtlCol="0">
            <a:spAutoFit/>
          </a:bodyPr>
          <a:lstStyle/>
          <a:p>
            <a:r>
              <a:rPr lang="en-US" dirty="0" err="1" smtClean="0"/>
              <a:t>vis</a:t>
            </a:r>
            <a:endParaRPr lang="en-US" dirty="0"/>
          </a:p>
        </p:txBody>
      </p:sp>
      <p:pic>
        <p:nvPicPr>
          <p:cNvPr id="30" name="Picture 29"/>
          <p:cNvPicPr>
            <a:picLocks noChangeAspect="1"/>
          </p:cNvPicPr>
          <p:nvPr/>
        </p:nvPicPr>
        <p:blipFill>
          <a:blip r:embed="rId3"/>
          <a:stretch>
            <a:fillRect/>
          </a:stretch>
        </p:blipFill>
        <p:spPr>
          <a:xfrm>
            <a:off x="1587324" y="5537487"/>
            <a:ext cx="1778000" cy="317500"/>
          </a:xfrm>
          <a:prstGeom prst="rect">
            <a:avLst/>
          </a:prstGeom>
        </p:spPr>
      </p:pic>
      <p:pic>
        <p:nvPicPr>
          <p:cNvPr id="31" name="Picture 30"/>
          <p:cNvPicPr>
            <a:picLocks noChangeAspect="1"/>
          </p:cNvPicPr>
          <p:nvPr/>
        </p:nvPicPr>
        <p:blipFill>
          <a:blip r:embed="rId4"/>
          <a:stretch>
            <a:fillRect/>
          </a:stretch>
        </p:blipFill>
        <p:spPr>
          <a:xfrm>
            <a:off x="3411924" y="5537487"/>
            <a:ext cx="3136900" cy="317500"/>
          </a:xfrm>
          <a:prstGeom prst="rect">
            <a:avLst/>
          </a:prstGeom>
        </p:spPr>
      </p:pic>
      <p:pic>
        <p:nvPicPr>
          <p:cNvPr id="32" name="Picture 31"/>
          <p:cNvPicPr>
            <a:picLocks noChangeAspect="1"/>
          </p:cNvPicPr>
          <p:nvPr/>
        </p:nvPicPr>
        <p:blipFill>
          <a:blip r:embed="rId5"/>
          <a:stretch>
            <a:fillRect/>
          </a:stretch>
        </p:blipFill>
        <p:spPr>
          <a:xfrm>
            <a:off x="6633558" y="5537487"/>
            <a:ext cx="1257300" cy="317500"/>
          </a:xfrm>
          <a:prstGeom prst="rect">
            <a:avLst/>
          </a:prstGeom>
        </p:spPr>
      </p:pic>
      <p:cxnSp>
        <p:nvCxnSpPr>
          <p:cNvPr id="33" name="Straight Arrow Connector 32"/>
          <p:cNvCxnSpPr>
            <a:stCxn id="9" idx="4"/>
            <a:endCxn id="22" idx="2"/>
          </p:cNvCxnSpPr>
          <p:nvPr/>
        </p:nvCxnSpPr>
        <p:spPr>
          <a:xfrm>
            <a:off x="3471855" y="2313843"/>
            <a:ext cx="701802" cy="702209"/>
          </a:xfrm>
          <a:prstGeom prst="straightConnector1">
            <a:avLst/>
          </a:prstGeom>
          <a:ln>
            <a:solidFill>
              <a:srgbClr val="000000"/>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3328976" y="2646720"/>
            <a:ext cx="432180" cy="369332"/>
          </a:xfrm>
          <a:prstGeom prst="rect">
            <a:avLst/>
          </a:prstGeom>
          <a:noFill/>
        </p:spPr>
        <p:txBody>
          <a:bodyPr wrap="none" rtlCol="0">
            <a:spAutoFit/>
          </a:bodyPr>
          <a:lstStyle/>
          <a:p>
            <a:r>
              <a:rPr lang="en-US" dirty="0" err="1" smtClean="0"/>
              <a:t>vis</a:t>
            </a:r>
            <a:endParaRPr lang="en-US" dirty="0"/>
          </a:p>
        </p:txBody>
      </p:sp>
      <p:sp>
        <p:nvSpPr>
          <p:cNvPr id="38" name="Document 37"/>
          <p:cNvSpPr/>
          <p:nvPr/>
        </p:nvSpPr>
        <p:spPr>
          <a:xfrm>
            <a:off x="3231091" y="3857376"/>
            <a:ext cx="2290162"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50 </a:t>
            </a:r>
            <a:r>
              <a:rPr lang="en-US" dirty="0" smtClean="0">
                <a:sym typeface="Wingdings"/>
              </a:rPr>
              <a:t> </a:t>
            </a:r>
            <a:r>
              <a:rPr lang="en-US" dirty="0" err="1" smtClean="0"/>
              <a:t>getbalance</a:t>
            </a:r>
            <a:r>
              <a:rPr lang="en-US" dirty="0" smtClean="0"/>
              <a:t> ()</a:t>
            </a:r>
            <a:endParaRPr lang="en-US" dirty="0"/>
          </a:p>
        </p:txBody>
      </p:sp>
      <p:pic>
        <p:nvPicPr>
          <p:cNvPr id="39" name="Picture 38"/>
          <p:cNvPicPr>
            <a:picLocks noChangeAspect="1"/>
          </p:cNvPicPr>
          <p:nvPr/>
        </p:nvPicPr>
        <p:blipFill>
          <a:blip r:embed="rId6"/>
          <a:stretch>
            <a:fillRect/>
          </a:stretch>
        </p:blipFill>
        <p:spPr>
          <a:xfrm>
            <a:off x="5521253" y="5976524"/>
            <a:ext cx="1333500" cy="317500"/>
          </a:xfrm>
          <a:prstGeom prst="rect">
            <a:avLst/>
          </a:prstGeom>
        </p:spPr>
      </p:pic>
      <p:pic>
        <p:nvPicPr>
          <p:cNvPr id="40" name="Picture 39"/>
          <p:cNvPicPr>
            <a:picLocks noChangeAspect="1"/>
          </p:cNvPicPr>
          <p:nvPr/>
        </p:nvPicPr>
        <p:blipFill>
          <a:blip r:embed="rId7"/>
          <a:stretch>
            <a:fillRect/>
          </a:stretch>
        </p:blipFill>
        <p:spPr>
          <a:xfrm>
            <a:off x="381859" y="5524787"/>
            <a:ext cx="1117600" cy="330200"/>
          </a:xfrm>
          <a:prstGeom prst="rect">
            <a:avLst/>
          </a:prstGeom>
        </p:spPr>
      </p:pic>
      <p:pic>
        <p:nvPicPr>
          <p:cNvPr id="28" name="Picture 27"/>
          <p:cNvPicPr>
            <a:picLocks noChangeAspect="1"/>
          </p:cNvPicPr>
          <p:nvPr/>
        </p:nvPicPr>
        <p:blipFill>
          <a:blip r:embed="rId8"/>
          <a:stretch>
            <a:fillRect/>
          </a:stretch>
        </p:blipFill>
        <p:spPr>
          <a:xfrm>
            <a:off x="37896" y="1518633"/>
            <a:ext cx="1085427" cy="1085427"/>
          </a:xfrm>
          <a:prstGeom prst="rect">
            <a:avLst/>
          </a:prstGeom>
        </p:spPr>
      </p:pic>
      <p:pic>
        <p:nvPicPr>
          <p:cNvPr id="34" name="Picture 33"/>
          <p:cNvPicPr>
            <a:picLocks noChangeAspect="1"/>
          </p:cNvPicPr>
          <p:nvPr/>
        </p:nvPicPr>
        <p:blipFill>
          <a:blip r:embed="rId9"/>
          <a:stretch>
            <a:fillRect/>
          </a:stretch>
        </p:blipFill>
        <p:spPr>
          <a:xfrm>
            <a:off x="8146713" y="1377416"/>
            <a:ext cx="1080174" cy="1080174"/>
          </a:xfrm>
          <a:prstGeom prst="rect">
            <a:avLst/>
          </a:prstGeom>
        </p:spPr>
      </p:pic>
      <p:sp>
        <p:nvSpPr>
          <p:cNvPr id="35" name="TextBox 34"/>
          <p:cNvSpPr txBox="1"/>
          <p:nvPr/>
        </p:nvSpPr>
        <p:spPr>
          <a:xfrm>
            <a:off x="157333" y="2690403"/>
            <a:ext cx="660872" cy="369332"/>
          </a:xfrm>
          <a:prstGeom prst="rect">
            <a:avLst/>
          </a:prstGeom>
          <a:noFill/>
        </p:spPr>
        <p:txBody>
          <a:bodyPr wrap="none" rtlCol="0">
            <a:spAutoFit/>
          </a:bodyPr>
          <a:lstStyle/>
          <a:p>
            <a:r>
              <a:rPr lang="en-US" b="1" dirty="0" smtClean="0">
                <a:solidFill>
                  <a:srgbClr val="FF0000"/>
                </a:solidFill>
                <a:latin typeface="Minion Pro"/>
                <a:cs typeface="Minion Pro"/>
              </a:rPr>
              <a:t>A</a:t>
            </a:r>
            <a:r>
              <a:rPr lang="en-US" dirty="0" smtClean="0">
                <a:latin typeface="Minion Pro"/>
                <a:cs typeface="Minion Pro"/>
              </a:rPr>
              <a:t>lice</a:t>
            </a:r>
            <a:endParaRPr lang="en-US" dirty="0">
              <a:latin typeface="Minion Pro"/>
              <a:cs typeface="Minion Pro"/>
            </a:endParaRPr>
          </a:p>
        </p:txBody>
      </p:sp>
      <p:sp>
        <p:nvSpPr>
          <p:cNvPr id="36" name="TextBox 35"/>
          <p:cNvSpPr txBox="1"/>
          <p:nvPr/>
        </p:nvSpPr>
        <p:spPr>
          <a:xfrm>
            <a:off x="8259356" y="2549186"/>
            <a:ext cx="582211" cy="369332"/>
          </a:xfrm>
          <a:prstGeom prst="rect">
            <a:avLst/>
          </a:prstGeom>
          <a:noFill/>
        </p:spPr>
        <p:txBody>
          <a:bodyPr wrap="none" rtlCol="0">
            <a:spAutoFit/>
          </a:bodyPr>
          <a:lstStyle/>
          <a:p>
            <a:r>
              <a:rPr lang="en-US" b="1" dirty="0" smtClean="0">
                <a:solidFill>
                  <a:srgbClr val="FF0000"/>
                </a:solidFill>
                <a:latin typeface="Minion Pro"/>
                <a:cs typeface="Minion Pro"/>
              </a:rPr>
              <a:t>B</a:t>
            </a:r>
            <a:r>
              <a:rPr lang="en-US" dirty="0" smtClean="0">
                <a:latin typeface="Minion Pro"/>
                <a:cs typeface="Minion Pro"/>
              </a:rPr>
              <a:t>ob</a:t>
            </a:r>
            <a:endParaRPr lang="en-US" dirty="0">
              <a:latin typeface="Minion Pro"/>
              <a:cs typeface="Minion Pro"/>
            </a:endParaRPr>
          </a:p>
        </p:txBody>
      </p:sp>
      <p:sp>
        <p:nvSpPr>
          <p:cNvPr id="42" name="TextBox 41"/>
          <p:cNvSpPr txBox="1"/>
          <p:nvPr/>
        </p:nvSpPr>
        <p:spPr>
          <a:xfrm>
            <a:off x="5724520" y="4606689"/>
            <a:ext cx="851690" cy="369332"/>
          </a:xfrm>
          <a:prstGeom prst="rect">
            <a:avLst/>
          </a:prstGeom>
          <a:noFill/>
        </p:spPr>
        <p:txBody>
          <a:bodyPr wrap="none" rtlCol="0">
            <a:spAutoFit/>
          </a:bodyPr>
          <a:lstStyle/>
          <a:p>
            <a:r>
              <a:rPr lang="en-US" b="1" dirty="0" smtClean="0">
                <a:solidFill>
                  <a:srgbClr val="FF0000"/>
                </a:solidFill>
                <a:latin typeface="Minion Pro"/>
                <a:cs typeface="Minion Pro"/>
              </a:rPr>
              <a:t>C</a:t>
            </a:r>
            <a:r>
              <a:rPr lang="en-US" dirty="0" smtClean="0">
                <a:latin typeface="Minion Pro"/>
                <a:cs typeface="Minion Pro"/>
              </a:rPr>
              <a:t>heryl</a:t>
            </a:r>
            <a:endParaRPr lang="en-US" dirty="0">
              <a:latin typeface="Minion Pro"/>
              <a:cs typeface="Minion Pro"/>
            </a:endParaRPr>
          </a:p>
        </p:txBody>
      </p:sp>
      <p:pic>
        <p:nvPicPr>
          <p:cNvPr id="43" name="Picture 42"/>
          <p:cNvPicPr>
            <a:picLocks noChangeAspect="1"/>
          </p:cNvPicPr>
          <p:nvPr/>
        </p:nvPicPr>
        <p:blipFill>
          <a:blip r:embed="rId8"/>
          <a:stretch>
            <a:fillRect/>
          </a:stretch>
        </p:blipFill>
        <p:spPr>
          <a:xfrm>
            <a:off x="5661266" y="3522457"/>
            <a:ext cx="1085427" cy="1085427"/>
          </a:xfrm>
          <a:prstGeom prst="rect">
            <a:avLst/>
          </a:prstGeom>
        </p:spPr>
      </p:pic>
    </p:spTree>
    <p:extLst>
      <p:ext uri="{BB962C8B-B14F-4D97-AF65-F5344CB8AC3E}">
        <p14:creationId xmlns:p14="http://schemas.microsoft.com/office/powerpoint/2010/main" val="24379257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17" grpId="0"/>
      <p:bldP spid="21" grpId="0" animBg="1"/>
      <p:bldP spid="21" grpId="1" animBg="1"/>
      <p:bldP spid="22" grpId="0" animBg="1"/>
      <p:bldP spid="29" grpId="0"/>
      <p:bldP spid="37" grpId="0"/>
      <p:bldP spid="37" grpId="1"/>
      <p:bldP spid="38" grpId="0" animBg="1"/>
      <p:bldP spid="4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181411"/>
            <a:ext cx="8337176" cy="1568823"/>
          </a:xfrm>
        </p:spPr>
        <p:txBody>
          <a:bodyPr>
            <a:normAutofit/>
          </a:bodyPr>
          <a:lstStyle/>
          <a:p>
            <a:r>
              <a:rPr lang="en-US" sz="3200" dirty="0" smtClean="0"/>
              <a:t>Various </a:t>
            </a:r>
            <a:r>
              <a:rPr lang="en-US" sz="3200" dirty="0" smtClean="0">
                <a:solidFill>
                  <a:srgbClr val="E42886"/>
                </a:solidFill>
              </a:rPr>
              <a:t>consistency levels </a:t>
            </a:r>
            <a:r>
              <a:rPr lang="en-US" sz="3200" dirty="0" smtClean="0"/>
              <a:t>offered by stores can be specified.</a:t>
            </a:r>
            <a:endParaRPr lang="en-US" sz="3200" dirty="0"/>
          </a:p>
        </p:txBody>
      </p:sp>
    </p:spTree>
    <p:extLst>
      <p:ext uri="{BB962C8B-B14F-4D97-AF65-F5344CB8AC3E}">
        <p14:creationId xmlns:p14="http://schemas.microsoft.com/office/powerpoint/2010/main" val="280126538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3049"/>
            <a:ext cx="8229600" cy="1143000"/>
          </a:xfrm>
        </p:spPr>
        <p:txBody>
          <a:bodyPr/>
          <a:lstStyle/>
          <a:p>
            <a:r>
              <a:rPr lang="en-US" dirty="0" smtClean="0"/>
              <a:t>Causal Visibility </a:t>
            </a:r>
            <a:endParaRPr lang="en-US" dirty="0"/>
          </a:p>
        </p:txBody>
      </p:sp>
      <p:sp>
        <p:nvSpPr>
          <p:cNvPr id="3" name="Content Placeholder 2"/>
          <p:cNvSpPr>
            <a:spLocks noGrp="1"/>
          </p:cNvSpPr>
          <p:nvPr>
            <p:ph idx="1"/>
          </p:nvPr>
        </p:nvSpPr>
        <p:spPr>
          <a:xfrm>
            <a:off x="460761" y="4294685"/>
            <a:ext cx="8229600" cy="2257651"/>
          </a:xfrm>
        </p:spPr>
        <p:txBody>
          <a:bodyPr>
            <a:normAutofit/>
          </a:bodyPr>
          <a:lstStyle/>
          <a:p>
            <a:r>
              <a:rPr lang="en-US" sz="2400" dirty="0" smtClean="0"/>
              <a:t>Causal Visibility (CV) is the strongest known guarantee that can be ensured under eventual consistency with high availability.</a:t>
            </a:r>
          </a:p>
          <a:p>
            <a:r>
              <a:rPr lang="en-US" sz="2400" dirty="0" smtClean="0"/>
              <a:t>We therefore consider causal visibility formula as </a:t>
            </a:r>
            <a:r>
              <a:rPr lang="en-US" sz="2400" i="1" dirty="0" smtClean="0"/>
              <a:t>the</a:t>
            </a:r>
            <a:r>
              <a:rPr lang="en-US" sz="2400" dirty="0" smtClean="0"/>
              <a:t> specification for eventual consistency (      ). </a:t>
            </a:r>
            <a:endParaRPr lang="en-US" sz="2400" dirty="0"/>
          </a:p>
        </p:txBody>
      </p:sp>
      <p:sp>
        <p:nvSpPr>
          <p:cNvPr id="8" name="Oval 7"/>
          <p:cNvSpPr/>
          <p:nvPr/>
        </p:nvSpPr>
        <p:spPr>
          <a:xfrm>
            <a:off x="6207048" y="3189233"/>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a:t>
            </a:r>
            <a:endParaRPr lang="en-US" dirty="0"/>
          </a:p>
        </p:txBody>
      </p:sp>
      <p:sp>
        <p:nvSpPr>
          <p:cNvPr id="9" name="Oval 8"/>
          <p:cNvSpPr/>
          <p:nvPr/>
        </p:nvSpPr>
        <p:spPr>
          <a:xfrm>
            <a:off x="6944771" y="2216515"/>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b</a:t>
            </a:r>
          </a:p>
        </p:txBody>
      </p:sp>
      <p:cxnSp>
        <p:nvCxnSpPr>
          <p:cNvPr id="10" name="Straight Arrow Connector 9"/>
          <p:cNvCxnSpPr>
            <a:stCxn id="9" idx="3"/>
            <a:endCxn id="8" idx="7"/>
          </p:cNvCxnSpPr>
          <p:nvPr/>
        </p:nvCxnSpPr>
        <p:spPr>
          <a:xfrm flipH="1">
            <a:off x="6595118" y="2604585"/>
            <a:ext cx="416235" cy="65123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365278" y="2471112"/>
            <a:ext cx="459681" cy="400110"/>
          </a:xfrm>
          <a:prstGeom prst="rect">
            <a:avLst/>
          </a:prstGeom>
          <a:noFill/>
        </p:spPr>
        <p:txBody>
          <a:bodyPr wrap="none" rtlCol="0">
            <a:spAutoFit/>
          </a:bodyPr>
          <a:lstStyle/>
          <a:p>
            <a:r>
              <a:rPr lang="en-US" sz="2000" dirty="0" err="1" smtClean="0"/>
              <a:t>vis</a:t>
            </a:r>
            <a:endParaRPr lang="en-US" sz="2000" dirty="0"/>
          </a:p>
        </p:txBody>
      </p:sp>
      <p:sp>
        <p:nvSpPr>
          <p:cNvPr id="15" name="Oval 14"/>
          <p:cNvSpPr/>
          <p:nvPr/>
        </p:nvSpPr>
        <p:spPr>
          <a:xfrm>
            <a:off x="8232148" y="1575789"/>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cxnSp>
        <p:nvCxnSpPr>
          <p:cNvPr id="16" name="Straight Arrow Connector 15"/>
          <p:cNvCxnSpPr>
            <a:stCxn id="15" idx="2"/>
          </p:cNvCxnSpPr>
          <p:nvPr/>
        </p:nvCxnSpPr>
        <p:spPr>
          <a:xfrm flipH="1">
            <a:off x="7381538" y="1803115"/>
            <a:ext cx="850610" cy="57228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7437650" y="1649233"/>
            <a:ext cx="589424" cy="400110"/>
          </a:xfrm>
          <a:prstGeom prst="rect">
            <a:avLst/>
          </a:prstGeom>
          <a:noFill/>
        </p:spPr>
        <p:txBody>
          <a:bodyPr wrap="none" rtlCol="0">
            <a:spAutoFit/>
          </a:bodyPr>
          <a:lstStyle/>
          <a:p>
            <a:r>
              <a:rPr lang="en-US" sz="2000" dirty="0" err="1" smtClean="0"/>
              <a:t>hbo</a:t>
            </a:r>
            <a:endParaRPr lang="en-US" sz="2000" dirty="0"/>
          </a:p>
        </p:txBody>
      </p:sp>
      <p:cxnSp>
        <p:nvCxnSpPr>
          <p:cNvPr id="29" name="Curved Connector 28"/>
          <p:cNvCxnSpPr>
            <a:stCxn id="15" idx="4"/>
            <a:endCxn id="8" idx="5"/>
          </p:cNvCxnSpPr>
          <p:nvPr/>
        </p:nvCxnSpPr>
        <p:spPr>
          <a:xfrm rot="5400000">
            <a:off x="6753865" y="1871694"/>
            <a:ext cx="1546862" cy="1864356"/>
          </a:xfrm>
          <a:prstGeom prst="curvedConnector3">
            <a:avLst>
              <a:gd name="adj1" fmla="val 119956"/>
            </a:avLst>
          </a:prstGeom>
          <a:ln>
            <a:prstDash val="dash"/>
            <a:tailEnd type="arrow"/>
          </a:ln>
        </p:spPr>
        <p:style>
          <a:lnRef idx="2">
            <a:schemeClr val="dk1"/>
          </a:lnRef>
          <a:fillRef idx="0">
            <a:schemeClr val="dk1"/>
          </a:fillRef>
          <a:effectRef idx="1">
            <a:schemeClr val="dk1"/>
          </a:effectRef>
          <a:fontRef idx="minor">
            <a:schemeClr val="tx1"/>
          </a:fontRef>
        </p:style>
      </p:cxnSp>
      <p:sp>
        <p:nvSpPr>
          <p:cNvPr id="33" name="TextBox 32"/>
          <p:cNvSpPr txBox="1"/>
          <p:nvPr/>
        </p:nvSpPr>
        <p:spPr>
          <a:xfrm>
            <a:off x="7741121" y="2855705"/>
            <a:ext cx="459681" cy="400110"/>
          </a:xfrm>
          <a:prstGeom prst="rect">
            <a:avLst/>
          </a:prstGeom>
          <a:noFill/>
        </p:spPr>
        <p:txBody>
          <a:bodyPr wrap="none" rtlCol="0">
            <a:spAutoFit/>
          </a:bodyPr>
          <a:lstStyle/>
          <a:p>
            <a:r>
              <a:rPr lang="en-US" sz="2000" dirty="0" err="1" smtClean="0"/>
              <a:t>vis</a:t>
            </a:r>
            <a:endParaRPr lang="en-US" sz="2000" dirty="0"/>
          </a:p>
        </p:txBody>
      </p:sp>
      <p:pic>
        <p:nvPicPr>
          <p:cNvPr id="35" name="Picture 34"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62284" y="1434538"/>
            <a:ext cx="2499416" cy="368577"/>
          </a:xfrm>
          <a:prstGeom prst="rect">
            <a:avLst/>
          </a:prstGeom>
        </p:spPr>
      </p:pic>
      <p:pic>
        <p:nvPicPr>
          <p:cNvPr id="36" name="Picture 35"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22080" y="2693112"/>
            <a:ext cx="5116606" cy="356219"/>
          </a:xfrm>
          <a:prstGeom prst="rect">
            <a:avLst/>
          </a:prstGeom>
        </p:spPr>
      </p:pic>
      <p:pic>
        <p:nvPicPr>
          <p:cNvPr id="37" name="Picture 36" descr="latex-image-1.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501512" y="3123028"/>
            <a:ext cx="1594270" cy="373127"/>
          </a:xfrm>
          <a:prstGeom prst="rect">
            <a:avLst/>
          </a:prstGeom>
        </p:spPr>
      </p:pic>
      <p:pic>
        <p:nvPicPr>
          <p:cNvPr id="38" name="Picture 37" descr="latex-image-1.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109169" y="5927898"/>
            <a:ext cx="482600" cy="330200"/>
          </a:xfrm>
          <a:prstGeom prst="rect">
            <a:avLst/>
          </a:prstGeom>
        </p:spPr>
      </p:pic>
    </p:spTree>
    <p:extLst>
      <p:ext uri="{BB962C8B-B14F-4D97-AF65-F5344CB8AC3E}">
        <p14:creationId xmlns:p14="http://schemas.microsoft.com/office/powerpoint/2010/main" val="18554507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par>
                          <p:cTn id="11" fill="hold">
                            <p:stCondLst>
                              <p:cond delay="0"/>
                            </p:stCondLst>
                            <p:childTnLst>
                              <p:par>
                                <p:cTn id="12" presetID="22" presetClass="entr" presetSubtype="1"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up)">
                                      <p:cBhvr>
                                        <p:cTn id="14" dur="500"/>
                                        <p:tgtEl>
                                          <p:spTgt spid="10"/>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par>
                          <p:cTn id="21" fill="hold">
                            <p:stCondLst>
                              <p:cond delay="0"/>
                            </p:stCondLst>
                            <p:childTnLst>
                              <p:par>
                                <p:cTn id="22" presetID="22" presetClass="entr" presetSubtype="1"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up)">
                                      <p:cBhvr>
                                        <p:cTn id="24" dur="500"/>
                                        <p:tgtEl>
                                          <p:spTgt spid="16"/>
                                        </p:tgtEl>
                                      </p:cBhvr>
                                    </p:animEffec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childTnLst>
                                </p:cTn>
                              </p:par>
                            </p:childTnLst>
                          </p:cTn>
                        </p:par>
                        <p:par>
                          <p:cTn id="28" fill="hold">
                            <p:stCondLst>
                              <p:cond delay="500"/>
                            </p:stCondLst>
                            <p:childTnLst>
                              <p:par>
                                <p:cTn id="29" presetID="1" presetClass="entr" presetSubtype="0" fill="hold" nodeType="after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up)">
                                      <p:cBhvr>
                                        <p:cTn id="35" dur="500"/>
                                        <p:tgtEl>
                                          <p:spTgt spid="29"/>
                                        </p:tgtEl>
                                      </p:cBhvr>
                                    </p:animEffec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1" end="1"/>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5" grpId="0" animBg="1"/>
      <p:bldP spid="22" grpId="0"/>
      <p:bldP spid="3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3049"/>
            <a:ext cx="8229600" cy="1143000"/>
          </a:xfrm>
        </p:spPr>
        <p:txBody>
          <a:bodyPr/>
          <a:lstStyle/>
          <a:p>
            <a:r>
              <a:rPr lang="en-US" dirty="0" smtClean="0"/>
              <a:t>Causal Consistency</a:t>
            </a:r>
            <a:endParaRPr lang="en-US" dirty="0"/>
          </a:p>
        </p:txBody>
      </p:sp>
      <p:sp>
        <p:nvSpPr>
          <p:cNvPr id="3" name="Content Placeholder 2"/>
          <p:cNvSpPr>
            <a:spLocks noGrp="1"/>
          </p:cNvSpPr>
          <p:nvPr>
            <p:ph idx="1"/>
          </p:nvPr>
        </p:nvSpPr>
        <p:spPr>
          <a:xfrm>
            <a:off x="460761" y="4294685"/>
            <a:ext cx="8229600" cy="2419772"/>
          </a:xfrm>
        </p:spPr>
        <p:txBody>
          <a:bodyPr>
            <a:normAutofit lnSpcReduction="10000"/>
          </a:bodyPr>
          <a:lstStyle/>
          <a:p>
            <a:r>
              <a:rPr lang="en-US" sz="2400" dirty="0" smtClean="0"/>
              <a:t>Causal consistency (CC) guarantees that writes from a session are made visible to subsequent reads in the same session. CV doesn’t guarantee this.</a:t>
            </a:r>
          </a:p>
          <a:p>
            <a:r>
              <a:rPr lang="en-US" sz="2400" dirty="0" smtClean="0"/>
              <a:t>Hence CC is stronger than CV</a:t>
            </a:r>
          </a:p>
          <a:p>
            <a:r>
              <a:rPr lang="en-US" sz="2400" dirty="0" smtClean="0"/>
              <a:t>Therefore it cannot be achieved with high availability under EC. Still, it is better than SC.</a:t>
            </a:r>
            <a:endParaRPr lang="en-US" sz="2400" dirty="0"/>
          </a:p>
        </p:txBody>
      </p:sp>
      <p:sp>
        <p:nvSpPr>
          <p:cNvPr id="8" name="Oval 7"/>
          <p:cNvSpPr/>
          <p:nvPr/>
        </p:nvSpPr>
        <p:spPr>
          <a:xfrm>
            <a:off x="6207048" y="3189233"/>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b</a:t>
            </a:r>
            <a:endParaRPr lang="en-US" dirty="0"/>
          </a:p>
        </p:txBody>
      </p:sp>
      <p:sp>
        <p:nvSpPr>
          <p:cNvPr id="9" name="Oval 8"/>
          <p:cNvSpPr/>
          <p:nvPr/>
        </p:nvSpPr>
        <p:spPr>
          <a:xfrm>
            <a:off x="7490028" y="1761863"/>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cxnSp>
        <p:nvCxnSpPr>
          <p:cNvPr id="10" name="Straight Arrow Connector 9"/>
          <p:cNvCxnSpPr>
            <a:stCxn id="9" idx="3"/>
            <a:endCxn id="8" idx="7"/>
          </p:cNvCxnSpPr>
          <p:nvPr/>
        </p:nvCxnSpPr>
        <p:spPr>
          <a:xfrm flipH="1">
            <a:off x="6595118" y="2149933"/>
            <a:ext cx="961492" cy="110588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365278" y="2471112"/>
            <a:ext cx="589424" cy="400110"/>
          </a:xfrm>
          <a:prstGeom prst="rect">
            <a:avLst/>
          </a:prstGeom>
          <a:noFill/>
        </p:spPr>
        <p:txBody>
          <a:bodyPr wrap="none" rtlCol="0">
            <a:spAutoFit/>
          </a:bodyPr>
          <a:lstStyle/>
          <a:p>
            <a:r>
              <a:rPr lang="en-US" sz="2000" dirty="0" err="1" smtClean="0"/>
              <a:t>hbo</a:t>
            </a:r>
            <a:endParaRPr lang="en-US" sz="2000" dirty="0"/>
          </a:p>
        </p:txBody>
      </p:sp>
      <p:cxnSp>
        <p:nvCxnSpPr>
          <p:cNvPr id="29" name="Curved Connector 28"/>
          <p:cNvCxnSpPr>
            <a:stCxn id="9" idx="5"/>
            <a:endCxn id="8" idx="5"/>
          </p:cNvCxnSpPr>
          <p:nvPr/>
        </p:nvCxnSpPr>
        <p:spPr>
          <a:xfrm rot="5400000">
            <a:off x="6522923" y="2222128"/>
            <a:ext cx="1427370" cy="1282980"/>
          </a:xfrm>
          <a:prstGeom prst="curvedConnector3">
            <a:avLst>
              <a:gd name="adj1" fmla="val 120680"/>
            </a:avLst>
          </a:prstGeom>
          <a:ln>
            <a:prstDash val="dash"/>
            <a:tailEnd type="arrow"/>
          </a:ln>
        </p:spPr>
        <p:style>
          <a:lnRef idx="2">
            <a:schemeClr val="dk1"/>
          </a:lnRef>
          <a:fillRef idx="0">
            <a:schemeClr val="dk1"/>
          </a:fillRef>
          <a:effectRef idx="1">
            <a:schemeClr val="dk1"/>
          </a:effectRef>
          <a:fontRef idx="minor">
            <a:schemeClr val="tx1"/>
          </a:fontRef>
        </p:style>
      </p:cxnSp>
      <p:sp>
        <p:nvSpPr>
          <p:cNvPr id="33" name="TextBox 32"/>
          <p:cNvSpPr txBox="1"/>
          <p:nvPr/>
        </p:nvSpPr>
        <p:spPr>
          <a:xfrm>
            <a:off x="7792708" y="3174353"/>
            <a:ext cx="459681" cy="400110"/>
          </a:xfrm>
          <a:prstGeom prst="rect">
            <a:avLst/>
          </a:prstGeom>
          <a:noFill/>
        </p:spPr>
        <p:txBody>
          <a:bodyPr wrap="none" rtlCol="0">
            <a:spAutoFit/>
          </a:bodyPr>
          <a:lstStyle/>
          <a:p>
            <a:r>
              <a:rPr lang="en-US" sz="2000" dirty="0" err="1" smtClean="0"/>
              <a:t>vis</a:t>
            </a:r>
            <a:endParaRPr lang="en-US" sz="2000" dirty="0"/>
          </a:p>
        </p:txBody>
      </p:sp>
      <p:pic>
        <p:nvPicPr>
          <p:cNvPr id="35" name="Picture 34"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33611" y="1434538"/>
            <a:ext cx="2499416" cy="368577"/>
          </a:xfrm>
          <a:prstGeom prst="rect">
            <a:avLst/>
          </a:prstGeom>
        </p:spPr>
      </p:pic>
      <p:pic>
        <p:nvPicPr>
          <p:cNvPr id="21" name="Picture 20"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0" y="2902528"/>
            <a:ext cx="4892489" cy="353287"/>
          </a:xfrm>
          <a:prstGeom prst="rect">
            <a:avLst/>
          </a:prstGeom>
        </p:spPr>
      </p:pic>
    </p:spTree>
    <p:extLst>
      <p:ext uri="{BB962C8B-B14F-4D97-AF65-F5344CB8AC3E}">
        <p14:creationId xmlns:p14="http://schemas.microsoft.com/office/powerpoint/2010/main" val="13248933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par>
                          <p:cTn id="11" fill="hold">
                            <p:stCondLst>
                              <p:cond delay="0"/>
                            </p:stCondLst>
                            <p:childTnLst>
                              <p:par>
                                <p:cTn id="12" presetID="22" presetClass="entr" presetSubtype="1"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up)">
                                      <p:cBhvr>
                                        <p:cTn id="14" dur="500"/>
                                        <p:tgtEl>
                                          <p:spTgt spid="10"/>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3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up)">
                                      <p:cBhvr>
                                        <p:cTn id="24" dur="500"/>
                                        <p:tgtEl>
                                          <p:spTgt spid="29"/>
                                        </p:tgtEl>
                                      </p:cBhvr>
                                    </p:animEffec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3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3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3049"/>
            <a:ext cx="8229600" cy="1143000"/>
          </a:xfrm>
        </p:spPr>
        <p:txBody>
          <a:bodyPr/>
          <a:lstStyle/>
          <a:p>
            <a:r>
              <a:rPr lang="en-US" dirty="0" smtClean="0"/>
              <a:t>Sequential Consistency</a:t>
            </a:r>
            <a:endParaRPr lang="en-US" dirty="0"/>
          </a:p>
        </p:txBody>
      </p:sp>
      <p:sp>
        <p:nvSpPr>
          <p:cNvPr id="3" name="Content Placeholder 2"/>
          <p:cNvSpPr>
            <a:spLocks noGrp="1"/>
          </p:cNvSpPr>
          <p:nvPr>
            <p:ph idx="1"/>
          </p:nvPr>
        </p:nvSpPr>
        <p:spPr>
          <a:xfrm>
            <a:off x="460761" y="3808326"/>
            <a:ext cx="8229600" cy="2419772"/>
          </a:xfrm>
        </p:spPr>
        <p:txBody>
          <a:bodyPr>
            <a:normAutofit/>
          </a:bodyPr>
          <a:lstStyle/>
          <a:p>
            <a:r>
              <a:rPr lang="en-US" sz="2400" dirty="0" smtClean="0"/>
              <a:t>Strong/Sequential Consistency (SC) guarantees that all distinct operations performed on a same object are totally ordered </a:t>
            </a:r>
            <a:r>
              <a:rPr lang="en-US" sz="2400" dirty="0" err="1" smtClean="0"/>
              <a:t>w.r.t</a:t>
            </a:r>
            <a:r>
              <a:rPr lang="en-US" sz="2400" dirty="0" smtClean="0"/>
              <a:t> the </a:t>
            </a:r>
            <a:r>
              <a:rPr lang="en-US" sz="2400" dirty="0" err="1" smtClean="0"/>
              <a:t>visiblity</a:t>
            </a:r>
            <a:r>
              <a:rPr lang="en-US" sz="2400" dirty="0" smtClean="0"/>
              <a:t> relation.</a:t>
            </a:r>
          </a:p>
          <a:p>
            <a:r>
              <a:rPr lang="en-US" sz="2400" dirty="0" smtClean="0"/>
              <a:t>SC is the strongest consistency level we consider.</a:t>
            </a:r>
          </a:p>
          <a:p>
            <a:r>
              <a:rPr lang="en-US" sz="2400" dirty="0" smtClean="0"/>
              <a:t>It is most expensive in terms of availability.</a:t>
            </a:r>
            <a:endParaRPr lang="en-US" sz="2400" dirty="0"/>
          </a:p>
        </p:txBody>
      </p:sp>
      <p:sp>
        <p:nvSpPr>
          <p:cNvPr id="8" name="Oval 7"/>
          <p:cNvSpPr/>
          <p:nvPr/>
        </p:nvSpPr>
        <p:spPr>
          <a:xfrm>
            <a:off x="6106887" y="2161735"/>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b</a:t>
            </a:r>
            <a:endParaRPr lang="en-US" dirty="0"/>
          </a:p>
        </p:txBody>
      </p:sp>
      <p:sp>
        <p:nvSpPr>
          <p:cNvPr id="9" name="Oval 8"/>
          <p:cNvSpPr/>
          <p:nvPr/>
        </p:nvSpPr>
        <p:spPr>
          <a:xfrm>
            <a:off x="8513704" y="2161735"/>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cxnSp>
        <p:nvCxnSpPr>
          <p:cNvPr id="29" name="Curved Connector 28"/>
          <p:cNvCxnSpPr>
            <a:stCxn id="9" idx="3"/>
            <a:endCxn id="8" idx="5"/>
          </p:cNvCxnSpPr>
          <p:nvPr/>
        </p:nvCxnSpPr>
        <p:spPr>
          <a:xfrm rot="5400000">
            <a:off x="7537622" y="1507141"/>
            <a:ext cx="12700" cy="2085329"/>
          </a:xfrm>
          <a:prstGeom prst="curvedConnector3">
            <a:avLst>
              <a:gd name="adj1" fmla="val 4026315"/>
            </a:avLst>
          </a:prstGeom>
          <a:ln>
            <a:prstDash val="dash"/>
            <a:tailEnd type="arrow"/>
          </a:ln>
        </p:spPr>
        <p:style>
          <a:lnRef idx="2">
            <a:schemeClr val="dk1"/>
          </a:lnRef>
          <a:fillRef idx="0">
            <a:schemeClr val="dk1"/>
          </a:fillRef>
          <a:effectRef idx="1">
            <a:schemeClr val="dk1"/>
          </a:effectRef>
          <a:fontRef idx="minor">
            <a:schemeClr val="tx1"/>
          </a:fontRef>
        </p:style>
      </p:cxnSp>
      <p:sp>
        <p:nvSpPr>
          <p:cNvPr id="33" name="TextBox 32"/>
          <p:cNvSpPr txBox="1"/>
          <p:nvPr/>
        </p:nvSpPr>
        <p:spPr>
          <a:xfrm>
            <a:off x="7287197" y="3096677"/>
            <a:ext cx="459681" cy="400110"/>
          </a:xfrm>
          <a:prstGeom prst="rect">
            <a:avLst/>
          </a:prstGeom>
          <a:noFill/>
        </p:spPr>
        <p:txBody>
          <a:bodyPr wrap="none" rtlCol="0">
            <a:spAutoFit/>
          </a:bodyPr>
          <a:lstStyle/>
          <a:p>
            <a:r>
              <a:rPr lang="en-US" sz="2000" dirty="0" err="1" smtClean="0"/>
              <a:t>vis</a:t>
            </a:r>
            <a:endParaRPr lang="en-US" sz="2000" dirty="0"/>
          </a:p>
        </p:txBody>
      </p:sp>
      <p:cxnSp>
        <p:nvCxnSpPr>
          <p:cNvPr id="20" name="Curved Connector 19"/>
          <p:cNvCxnSpPr>
            <a:stCxn id="9" idx="1"/>
            <a:endCxn id="8" idx="7"/>
          </p:cNvCxnSpPr>
          <p:nvPr/>
        </p:nvCxnSpPr>
        <p:spPr>
          <a:xfrm rot="16200000" flipV="1">
            <a:off x="7537622" y="1185652"/>
            <a:ext cx="12700" cy="2085329"/>
          </a:xfrm>
          <a:prstGeom prst="curvedConnector3">
            <a:avLst>
              <a:gd name="adj1" fmla="val 4558197"/>
            </a:avLst>
          </a:prstGeom>
          <a:ln>
            <a:prstDash val="dash"/>
            <a:tailEnd type="arrow"/>
          </a:ln>
        </p:spPr>
        <p:style>
          <a:lnRef idx="2">
            <a:schemeClr val="dk1"/>
          </a:lnRef>
          <a:fillRef idx="0">
            <a:schemeClr val="dk1"/>
          </a:fillRef>
          <a:effectRef idx="1">
            <a:schemeClr val="dk1"/>
          </a:effectRef>
          <a:fontRef idx="minor">
            <a:schemeClr val="tx1"/>
          </a:fontRef>
        </p:style>
      </p:cxnSp>
      <p:sp>
        <p:nvSpPr>
          <p:cNvPr id="27" name="TextBox 26"/>
          <p:cNvSpPr txBox="1"/>
          <p:nvPr/>
        </p:nvSpPr>
        <p:spPr>
          <a:xfrm>
            <a:off x="7287197" y="1121394"/>
            <a:ext cx="459681" cy="400110"/>
          </a:xfrm>
          <a:prstGeom prst="rect">
            <a:avLst/>
          </a:prstGeom>
          <a:noFill/>
        </p:spPr>
        <p:txBody>
          <a:bodyPr wrap="none" rtlCol="0">
            <a:spAutoFit/>
          </a:bodyPr>
          <a:lstStyle/>
          <a:p>
            <a:r>
              <a:rPr lang="en-US" sz="2000" dirty="0" err="1" smtClean="0"/>
              <a:t>vis</a:t>
            </a:r>
            <a:endParaRPr lang="en-US" sz="2000" dirty="0"/>
          </a:p>
        </p:txBody>
      </p:sp>
      <p:pic>
        <p:nvPicPr>
          <p:cNvPr id="28" name="Picture 27"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9557" y="1985716"/>
            <a:ext cx="4309783" cy="352037"/>
          </a:xfrm>
          <a:prstGeom prst="rect">
            <a:avLst/>
          </a:prstGeom>
        </p:spPr>
      </p:pic>
      <p:pic>
        <p:nvPicPr>
          <p:cNvPr id="30" name="Picture 29"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938365" y="2511887"/>
            <a:ext cx="3893671" cy="365032"/>
          </a:xfrm>
          <a:prstGeom prst="rect">
            <a:avLst/>
          </a:prstGeom>
        </p:spPr>
      </p:pic>
    </p:spTree>
    <p:extLst>
      <p:ext uri="{BB962C8B-B14F-4D97-AF65-F5344CB8AC3E}">
        <p14:creationId xmlns:p14="http://schemas.microsoft.com/office/powerpoint/2010/main" val="358092699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337176" cy="1143000"/>
          </a:xfrm>
        </p:spPr>
        <p:txBody>
          <a:bodyPr>
            <a:normAutofit fontScale="90000"/>
          </a:bodyPr>
          <a:lstStyle/>
          <a:p>
            <a:r>
              <a:rPr lang="en-US" dirty="0" smtClean="0"/>
              <a:t>Capturing Store Consistency Levels</a:t>
            </a:r>
            <a:endParaRPr lang="en-US" dirty="0"/>
          </a:p>
        </p:txBody>
      </p:sp>
      <p:sp>
        <p:nvSpPr>
          <p:cNvPr id="5" name="TextBox 4"/>
          <p:cNvSpPr txBox="1"/>
          <p:nvPr/>
        </p:nvSpPr>
        <p:spPr>
          <a:xfrm>
            <a:off x="637178" y="4351814"/>
            <a:ext cx="1331951" cy="646331"/>
          </a:xfrm>
          <a:prstGeom prst="rect">
            <a:avLst/>
          </a:prstGeom>
          <a:noFill/>
          <a:ln>
            <a:solidFill>
              <a:schemeClr val="tx1"/>
            </a:solidFill>
          </a:ln>
        </p:spPr>
        <p:txBody>
          <a:bodyPr wrap="square" rtlCol="0">
            <a:spAutoFit/>
          </a:bodyPr>
          <a:lstStyle/>
          <a:p>
            <a:pPr algn="ctr"/>
            <a:r>
              <a:rPr lang="en-US" dirty="0" smtClean="0"/>
              <a:t>Strong </a:t>
            </a:r>
          </a:p>
          <a:p>
            <a:pPr algn="ctr"/>
            <a:r>
              <a:rPr lang="en-US" dirty="0" smtClean="0"/>
              <a:t>Consistency </a:t>
            </a:r>
            <a:endParaRPr lang="en-US" dirty="0"/>
          </a:p>
        </p:txBody>
      </p:sp>
      <p:sp>
        <p:nvSpPr>
          <p:cNvPr id="6" name="TextBox 5"/>
          <p:cNvSpPr txBox="1"/>
          <p:nvPr/>
        </p:nvSpPr>
        <p:spPr>
          <a:xfrm>
            <a:off x="652975" y="3106327"/>
            <a:ext cx="1300356" cy="646331"/>
          </a:xfrm>
          <a:prstGeom prst="rect">
            <a:avLst/>
          </a:prstGeom>
          <a:noFill/>
          <a:ln>
            <a:solidFill>
              <a:schemeClr val="tx1"/>
            </a:solidFill>
          </a:ln>
        </p:spPr>
        <p:txBody>
          <a:bodyPr wrap="none" rtlCol="0">
            <a:spAutoFit/>
          </a:bodyPr>
          <a:lstStyle/>
          <a:p>
            <a:pPr algn="ctr"/>
            <a:r>
              <a:rPr lang="en-US" dirty="0" smtClean="0"/>
              <a:t>Causal</a:t>
            </a:r>
          </a:p>
          <a:p>
            <a:pPr algn="ctr"/>
            <a:r>
              <a:rPr lang="en-US" dirty="0" smtClean="0"/>
              <a:t>Consistency </a:t>
            </a:r>
            <a:endParaRPr lang="en-US" dirty="0"/>
          </a:p>
        </p:txBody>
      </p:sp>
      <p:sp>
        <p:nvSpPr>
          <p:cNvPr id="8" name="TextBox 7"/>
          <p:cNvSpPr txBox="1"/>
          <p:nvPr/>
        </p:nvSpPr>
        <p:spPr>
          <a:xfrm>
            <a:off x="652975" y="1790601"/>
            <a:ext cx="1300356" cy="646331"/>
          </a:xfrm>
          <a:prstGeom prst="rect">
            <a:avLst/>
          </a:prstGeom>
          <a:noFill/>
          <a:ln>
            <a:solidFill>
              <a:schemeClr val="tx1"/>
            </a:solidFill>
          </a:ln>
        </p:spPr>
        <p:txBody>
          <a:bodyPr wrap="none" rtlCol="0">
            <a:spAutoFit/>
          </a:bodyPr>
          <a:lstStyle/>
          <a:p>
            <a:pPr algn="ctr"/>
            <a:r>
              <a:rPr lang="en-US" dirty="0" smtClean="0"/>
              <a:t>Eventual</a:t>
            </a:r>
          </a:p>
          <a:p>
            <a:pPr algn="ctr"/>
            <a:r>
              <a:rPr lang="en-US" dirty="0" smtClean="0"/>
              <a:t>Consistency </a:t>
            </a:r>
            <a:endParaRPr lang="en-US" dirty="0"/>
          </a:p>
        </p:txBody>
      </p:sp>
      <p:pic>
        <p:nvPicPr>
          <p:cNvPr id="3" name="Picture 2"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79276" y="3167505"/>
            <a:ext cx="4892489" cy="353287"/>
          </a:xfrm>
          <a:prstGeom prst="rect">
            <a:avLst/>
          </a:prstGeom>
        </p:spPr>
      </p:pic>
      <p:pic>
        <p:nvPicPr>
          <p:cNvPr id="12" name="Picture 11" descr="latex-image-1.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279276" y="4511858"/>
            <a:ext cx="4309783" cy="352037"/>
          </a:xfrm>
          <a:prstGeom prst="rect">
            <a:avLst/>
          </a:prstGeom>
        </p:spPr>
      </p:pic>
      <p:pic>
        <p:nvPicPr>
          <p:cNvPr id="14" name="Picture 13" descr="latex-image-1.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900705" y="4969339"/>
            <a:ext cx="3893671" cy="365032"/>
          </a:xfrm>
          <a:prstGeom prst="rect">
            <a:avLst/>
          </a:prstGeom>
        </p:spPr>
      </p:pic>
      <p:pic>
        <p:nvPicPr>
          <p:cNvPr id="15" name="Picture 14" descr="latex-image-1.pdf"/>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279276" y="1823599"/>
            <a:ext cx="5116606" cy="356219"/>
          </a:xfrm>
          <a:prstGeom prst="rect">
            <a:avLst/>
          </a:prstGeom>
        </p:spPr>
      </p:pic>
      <p:pic>
        <p:nvPicPr>
          <p:cNvPr id="18" name="Picture 17" descr="latex-image-1.pdf"/>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504907" y="1823598"/>
            <a:ext cx="1594270" cy="373127"/>
          </a:xfrm>
          <a:prstGeom prst="rect">
            <a:avLst/>
          </a:prstGeom>
        </p:spPr>
      </p:pic>
    </p:spTree>
    <p:custDataLst>
      <p:tags r:id="rId1"/>
    </p:custDataLst>
    <p:extLst>
      <p:ext uri="{BB962C8B-B14F-4D97-AF65-F5344CB8AC3E}">
        <p14:creationId xmlns:p14="http://schemas.microsoft.com/office/powerpoint/2010/main" val="2394478545"/>
      </p:ext>
    </p:extLst>
  </p:cSld>
  <p:clrMapOvr>
    <a:masterClrMapping/>
  </p:clrMapOvr>
  <mc:AlternateContent xmlns:mc="http://schemas.openxmlformats.org/markup-compatibility/2006" xmlns:p14="http://schemas.microsoft.com/office/powerpoint/2010/main">
    <mc:Choice Requires="p14">
      <p:transition spd="slow" p14:dur="2000" advTm="101456"/>
    </mc:Choice>
    <mc:Fallback xmlns="">
      <p:transition xmlns:p14="http://schemas.microsoft.com/office/powerpoint/2010/main" spd="slow" advTm="101456"/>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4"/>
          <a:stretch>
            <a:fillRect/>
          </a:stretch>
        </p:blipFill>
        <p:spPr>
          <a:xfrm>
            <a:off x="2586203" y="1119909"/>
            <a:ext cx="757379" cy="612068"/>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1636" y="918181"/>
            <a:ext cx="496454" cy="496454"/>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84750" y="1647072"/>
            <a:ext cx="623614" cy="623614"/>
          </a:xfrm>
          <a:prstGeom prst="rect">
            <a:avLst/>
          </a:prstGeom>
        </p:spPr>
      </p:pic>
      <p:pic>
        <p:nvPicPr>
          <p:cNvPr id="12" name="Picture 11"/>
          <p:cNvPicPr>
            <a:picLocks noChangeAspect="1"/>
          </p:cNvPicPr>
          <p:nvPr/>
        </p:nvPicPr>
        <p:blipFill>
          <a:blip r:embed="rId7"/>
          <a:stretch>
            <a:fillRect/>
          </a:stretch>
        </p:blipFill>
        <p:spPr>
          <a:xfrm>
            <a:off x="454891" y="3026465"/>
            <a:ext cx="1888836" cy="235125"/>
          </a:xfrm>
          <a:prstGeom prst="rect">
            <a:avLst/>
          </a:prstGeom>
        </p:spPr>
      </p:pic>
      <p:pic>
        <p:nvPicPr>
          <p:cNvPr id="14" name="Picture 13"/>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362385" y="1797481"/>
            <a:ext cx="1320798" cy="575347"/>
          </a:xfrm>
          <a:prstGeom prst="rect">
            <a:avLst/>
          </a:prstGeom>
        </p:spPr>
      </p:pic>
      <p:pic>
        <p:nvPicPr>
          <p:cNvPr id="15" name="Picture 14"/>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84750" y="496771"/>
            <a:ext cx="842819" cy="842819"/>
          </a:xfrm>
          <a:prstGeom prst="rect">
            <a:avLst/>
          </a:prstGeom>
        </p:spPr>
      </p:pic>
      <p:pic>
        <p:nvPicPr>
          <p:cNvPr id="16" name="Picture 15"/>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586203" y="2372828"/>
            <a:ext cx="1296460" cy="565728"/>
          </a:xfrm>
          <a:prstGeom prst="rect">
            <a:avLst/>
          </a:prstGeom>
        </p:spPr>
      </p:pic>
      <p:pic>
        <p:nvPicPr>
          <p:cNvPr id="17" name="Picture 16"/>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50113" y="3595831"/>
            <a:ext cx="1062181" cy="597477"/>
          </a:xfrm>
          <a:prstGeom prst="rect">
            <a:avLst/>
          </a:prstGeom>
        </p:spPr>
      </p:pic>
      <p:pic>
        <p:nvPicPr>
          <p:cNvPr id="18" name="Picture 17"/>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549076" y="3246976"/>
            <a:ext cx="2268214" cy="859705"/>
          </a:xfrm>
          <a:prstGeom prst="rect">
            <a:avLst/>
          </a:prstGeom>
        </p:spPr>
      </p:pic>
      <p:pic>
        <p:nvPicPr>
          <p:cNvPr id="19" name="Picture 18"/>
          <p:cNvPicPr>
            <a:picLocks noChangeAspect="1"/>
          </p:cNvPicPr>
          <p:nvPr/>
        </p:nvPicPr>
        <p:blipFill>
          <a:blip r:embed="rId13"/>
          <a:stretch>
            <a:fillRect/>
          </a:stretch>
        </p:blipFill>
        <p:spPr>
          <a:xfrm>
            <a:off x="1676977" y="4274127"/>
            <a:ext cx="1333500" cy="457200"/>
          </a:xfrm>
          <a:prstGeom prst="rect">
            <a:avLst/>
          </a:prstGeom>
        </p:spPr>
      </p:pic>
      <p:pic>
        <p:nvPicPr>
          <p:cNvPr id="20" name="Picture 19"/>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484749" y="4926845"/>
            <a:ext cx="1508663" cy="573292"/>
          </a:xfrm>
          <a:prstGeom prst="rect">
            <a:avLst/>
          </a:prstGeom>
        </p:spPr>
      </p:pic>
      <p:pic>
        <p:nvPicPr>
          <p:cNvPr id="21" name="Picture 20"/>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5611187" y="691659"/>
            <a:ext cx="741558" cy="856500"/>
          </a:xfrm>
          <a:prstGeom prst="rect">
            <a:avLst/>
          </a:prstGeom>
        </p:spPr>
      </p:pic>
      <p:sp>
        <p:nvSpPr>
          <p:cNvPr id="22" name="Rectangle 21"/>
          <p:cNvSpPr/>
          <p:nvPr/>
        </p:nvSpPr>
        <p:spPr>
          <a:xfrm>
            <a:off x="4361872" y="2165151"/>
            <a:ext cx="889000" cy="4171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Http</a:t>
            </a:r>
            <a:endParaRPr lang="en-US" dirty="0"/>
          </a:p>
        </p:txBody>
      </p:sp>
      <p:sp>
        <p:nvSpPr>
          <p:cNvPr id="23" name="Rectangle 22"/>
          <p:cNvSpPr/>
          <p:nvPr/>
        </p:nvSpPr>
        <p:spPr>
          <a:xfrm>
            <a:off x="5544625" y="2165151"/>
            <a:ext cx="889000" cy="4171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Http</a:t>
            </a:r>
            <a:endParaRPr lang="en-US" dirty="0"/>
          </a:p>
        </p:txBody>
      </p:sp>
      <p:sp>
        <p:nvSpPr>
          <p:cNvPr id="24" name="Rectangle 23"/>
          <p:cNvSpPr/>
          <p:nvPr/>
        </p:nvSpPr>
        <p:spPr>
          <a:xfrm>
            <a:off x="6727378" y="2165151"/>
            <a:ext cx="889000" cy="4171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Http</a:t>
            </a:r>
            <a:endParaRPr lang="en-US" dirty="0"/>
          </a:p>
        </p:txBody>
      </p:sp>
      <p:sp>
        <p:nvSpPr>
          <p:cNvPr id="25" name="Rectangle 24"/>
          <p:cNvSpPr/>
          <p:nvPr/>
        </p:nvSpPr>
        <p:spPr>
          <a:xfrm>
            <a:off x="7910130" y="2165151"/>
            <a:ext cx="889000" cy="4171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Http</a:t>
            </a:r>
            <a:endParaRPr lang="en-US" dirty="0"/>
          </a:p>
        </p:txBody>
      </p:sp>
      <p:sp>
        <p:nvSpPr>
          <p:cNvPr id="26" name="Rectangle 25"/>
          <p:cNvSpPr/>
          <p:nvPr/>
        </p:nvSpPr>
        <p:spPr>
          <a:xfrm>
            <a:off x="4361872" y="3146620"/>
            <a:ext cx="1228436" cy="41558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AppServer</a:t>
            </a:r>
            <a:endParaRPr lang="en-US" dirty="0"/>
          </a:p>
        </p:txBody>
      </p:sp>
      <p:sp>
        <p:nvSpPr>
          <p:cNvPr id="27" name="Rectangle 26"/>
          <p:cNvSpPr/>
          <p:nvPr/>
        </p:nvSpPr>
        <p:spPr>
          <a:xfrm>
            <a:off x="5939728" y="3146620"/>
            <a:ext cx="1228436" cy="41558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AppServer</a:t>
            </a:r>
            <a:endParaRPr lang="en-US" dirty="0"/>
          </a:p>
        </p:txBody>
      </p:sp>
      <p:sp>
        <p:nvSpPr>
          <p:cNvPr id="28" name="Rectangle 27"/>
          <p:cNvSpPr/>
          <p:nvPr/>
        </p:nvSpPr>
        <p:spPr>
          <a:xfrm>
            <a:off x="7517584" y="3146620"/>
            <a:ext cx="1228436" cy="41558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AppServer</a:t>
            </a:r>
            <a:endParaRPr lang="en-US" dirty="0"/>
          </a:p>
        </p:txBody>
      </p:sp>
      <p:sp>
        <p:nvSpPr>
          <p:cNvPr id="32" name="Rectangle 31"/>
          <p:cNvSpPr/>
          <p:nvPr/>
        </p:nvSpPr>
        <p:spPr>
          <a:xfrm>
            <a:off x="4200234" y="4065531"/>
            <a:ext cx="1182753" cy="4171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Cache</a:t>
            </a:r>
            <a:endParaRPr lang="en-US" dirty="0"/>
          </a:p>
        </p:txBody>
      </p:sp>
      <p:sp>
        <p:nvSpPr>
          <p:cNvPr id="33" name="Rectangle 32"/>
          <p:cNvSpPr/>
          <p:nvPr/>
        </p:nvSpPr>
        <p:spPr>
          <a:xfrm>
            <a:off x="5382987" y="4065531"/>
            <a:ext cx="1182753" cy="4171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Cache</a:t>
            </a:r>
            <a:endParaRPr lang="en-US" dirty="0"/>
          </a:p>
        </p:txBody>
      </p:sp>
      <p:sp>
        <p:nvSpPr>
          <p:cNvPr id="34" name="Rectangle 33"/>
          <p:cNvSpPr/>
          <p:nvPr/>
        </p:nvSpPr>
        <p:spPr>
          <a:xfrm>
            <a:off x="6565741" y="4065531"/>
            <a:ext cx="1182752" cy="4171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Cache</a:t>
            </a:r>
            <a:endParaRPr lang="en-US" dirty="0"/>
          </a:p>
        </p:txBody>
      </p:sp>
      <p:sp>
        <p:nvSpPr>
          <p:cNvPr id="35" name="Rectangle 34"/>
          <p:cNvSpPr/>
          <p:nvPr/>
        </p:nvSpPr>
        <p:spPr>
          <a:xfrm>
            <a:off x="7748493" y="4065531"/>
            <a:ext cx="1233870" cy="4171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Cache</a:t>
            </a:r>
            <a:endParaRPr lang="en-US" dirty="0"/>
          </a:p>
        </p:txBody>
      </p:sp>
      <p:pic>
        <p:nvPicPr>
          <p:cNvPr id="36" name="Picture 35"/>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6025992" y="5346893"/>
            <a:ext cx="1245562" cy="1245562"/>
          </a:xfrm>
          <a:prstGeom prst="rect">
            <a:avLst/>
          </a:prstGeom>
        </p:spPr>
      </p:pic>
      <p:cxnSp>
        <p:nvCxnSpPr>
          <p:cNvPr id="39" name="Straight Arrow Connector 38"/>
          <p:cNvCxnSpPr>
            <a:stCxn id="21" idx="2"/>
            <a:endCxn id="23" idx="0"/>
          </p:cNvCxnSpPr>
          <p:nvPr/>
        </p:nvCxnSpPr>
        <p:spPr>
          <a:xfrm>
            <a:off x="5981966" y="1548159"/>
            <a:ext cx="7159" cy="6169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2" name="Straight Arrow Connector 41"/>
          <p:cNvCxnSpPr>
            <a:stCxn id="23" idx="2"/>
            <a:endCxn id="26" idx="0"/>
          </p:cNvCxnSpPr>
          <p:nvPr/>
        </p:nvCxnSpPr>
        <p:spPr>
          <a:xfrm flipH="1">
            <a:off x="4976090" y="2582343"/>
            <a:ext cx="1013035" cy="56427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3" name="Straight Arrow Connector 42"/>
          <p:cNvCxnSpPr>
            <a:stCxn id="23" idx="2"/>
            <a:endCxn id="27" idx="0"/>
          </p:cNvCxnSpPr>
          <p:nvPr/>
        </p:nvCxnSpPr>
        <p:spPr>
          <a:xfrm>
            <a:off x="5989125" y="2582343"/>
            <a:ext cx="564821" cy="56427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8" name="Straight Arrow Connector 47"/>
          <p:cNvCxnSpPr>
            <a:stCxn id="26" idx="2"/>
            <a:endCxn id="32" idx="0"/>
          </p:cNvCxnSpPr>
          <p:nvPr/>
        </p:nvCxnSpPr>
        <p:spPr>
          <a:xfrm flipH="1">
            <a:off x="4791611" y="3562203"/>
            <a:ext cx="184479" cy="50332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9" name="Straight Arrow Connector 48"/>
          <p:cNvCxnSpPr>
            <a:stCxn id="27" idx="2"/>
            <a:endCxn id="34" idx="0"/>
          </p:cNvCxnSpPr>
          <p:nvPr/>
        </p:nvCxnSpPr>
        <p:spPr>
          <a:xfrm>
            <a:off x="6553946" y="3562203"/>
            <a:ext cx="603171" cy="50332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3" name="Straight Arrow Connector 52"/>
          <p:cNvCxnSpPr>
            <a:stCxn id="32" idx="2"/>
            <a:endCxn id="36" idx="0"/>
          </p:cNvCxnSpPr>
          <p:nvPr/>
        </p:nvCxnSpPr>
        <p:spPr>
          <a:xfrm>
            <a:off x="4791611" y="4482723"/>
            <a:ext cx="1857162" cy="86417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6" name="Straight Arrow Connector 55"/>
          <p:cNvCxnSpPr>
            <a:stCxn id="34" idx="2"/>
            <a:endCxn id="36" idx="0"/>
          </p:cNvCxnSpPr>
          <p:nvPr/>
        </p:nvCxnSpPr>
        <p:spPr>
          <a:xfrm flipH="1">
            <a:off x="6648773" y="4482723"/>
            <a:ext cx="508344" cy="86417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7" name="Rectangle 36"/>
          <p:cNvSpPr/>
          <p:nvPr/>
        </p:nvSpPr>
        <p:spPr>
          <a:xfrm rot="19363127">
            <a:off x="4102737" y="3103308"/>
            <a:ext cx="4247770" cy="577267"/>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200" dirty="0" smtClean="0">
                <a:solidFill>
                  <a:srgbClr val="000000"/>
                </a:solidFill>
              </a:rPr>
              <a:t>Stateless</a:t>
            </a:r>
            <a:endParaRPr lang="en-US" sz="3200" dirty="0">
              <a:solidFill>
                <a:srgbClr val="000000"/>
              </a:solidFill>
            </a:endParaRPr>
          </a:p>
        </p:txBody>
      </p:sp>
      <p:sp>
        <p:nvSpPr>
          <p:cNvPr id="62" name="Rectangular Callout 61"/>
          <p:cNvSpPr/>
          <p:nvPr/>
        </p:nvSpPr>
        <p:spPr>
          <a:xfrm>
            <a:off x="3343582" y="5500137"/>
            <a:ext cx="2039405" cy="835940"/>
          </a:xfrm>
          <a:prstGeom prst="wedgeRectCallout">
            <a:avLst>
              <a:gd name="adj1" fmla="val 85107"/>
              <a:gd name="adj2" fmla="val 3455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smtClean="0"/>
              <a:t>Consistency</a:t>
            </a:r>
            <a:r>
              <a:rPr lang="en-US" dirty="0" smtClean="0"/>
              <a:t>, Integrity, Durability, Availability, etc.</a:t>
            </a:r>
            <a:endParaRPr lang="en-US" dirty="0"/>
          </a:p>
        </p:txBody>
      </p:sp>
    </p:spTree>
    <p:custDataLst>
      <p:tags r:id="rId1"/>
    </p:custDataLst>
    <p:extLst>
      <p:ext uri="{BB962C8B-B14F-4D97-AF65-F5344CB8AC3E}">
        <p14:creationId xmlns:p14="http://schemas.microsoft.com/office/powerpoint/2010/main" val="969996413"/>
      </p:ext>
    </p:extLst>
  </p:cSld>
  <p:clrMapOvr>
    <a:masterClrMapping/>
  </p:clrMapOvr>
  <mc:AlternateContent xmlns:mc="http://schemas.openxmlformats.org/markup-compatibility/2006" xmlns:p14="http://schemas.microsoft.com/office/powerpoint/2010/main">
    <mc:Choice Requires="p14">
      <p:transition spd="slow" p14:dur="2000" advTm="44284"/>
    </mc:Choice>
    <mc:Fallback xmlns="">
      <p:transition xmlns:p14="http://schemas.microsoft.com/office/powerpoint/2010/main" spd="slow" advTm="44284"/>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par>
                                <p:cTn id="8" presetID="22" presetClass="entr" presetSubtype="1"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up)">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up)">
                                      <p:cBhvr>
                                        <p:cTn id="15" dur="500"/>
                                        <p:tgtEl>
                                          <p:spTgt spid="22"/>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up)">
                                      <p:cBhvr>
                                        <p:cTn id="18" dur="500"/>
                                        <p:tgtEl>
                                          <p:spTgt spid="23"/>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up)">
                                      <p:cBhvr>
                                        <p:cTn id="21" dur="500"/>
                                        <p:tgtEl>
                                          <p:spTgt spid="24"/>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wipe(up)">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wipe(up)">
                                      <p:cBhvr>
                                        <p:cTn id="29" dur="500"/>
                                        <p:tgtEl>
                                          <p:spTgt spid="43"/>
                                        </p:tgtEl>
                                      </p:cBhvr>
                                    </p:animEffect>
                                  </p:childTnLst>
                                </p:cTn>
                              </p:par>
                              <p:par>
                                <p:cTn id="30" presetID="22" presetClass="entr" presetSubtype="1" fill="hold"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wipe(up)">
                                      <p:cBhvr>
                                        <p:cTn id="32" dur="500"/>
                                        <p:tgtEl>
                                          <p:spTgt spid="4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ipe(up)">
                                      <p:cBhvr>
                                        <p:cTn id="35" dur="500"/>
                                        <p:tgtEl>
                                          <p:spTgt spid="26"/>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up)">
                                      <p:cBhvr>
                                        <p:cTn id="38" dur="500"/>
                                        <p:tgtEl>
                                          <p:spTgt spid="27"/>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wipe(up)">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48"/>
                                        </p:tgtEl>
                                        <p:attrNameLst>
                                          <p:attrName>style.visibility</p:attrName>
                                        </p:attrNameLst>
                                      </p:cBhvr>
                                      <p:to>
                                        <p:strVal val="visible"/>
                                      </p:to>
                                    </p:set>
                                    <p:animEffect transition="in" filter="wipe(up)">
                                      <p:cBhvr>
                                        <p:cTn id="46" dur="500"/>
                                        <p:tgtEl>
                                          <p:spTgt spid="48"/>
                                        </p:tgtEl>
                                      </p:cBhvr>
                                    </p:animEffect>
                                  </p:childTnLst>
                                </p:cTn>
                              </p:par>
                              <p:par>
                                <p:cTn id="47" presetID="22" presetClass="entr" presetSubtype="1" fill="hold" nodeType="with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wipe(up)">
                                      <p:cBhvr>
                                        <p:cTn id="49" dur="500"/>
                                        <p:tgtEl>
                                          <p:spTgt spid="49"/>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up)">
                                      <p:cBhvr>
                                        <p:cTn id="52" dur="500"/>
                                        <p:tgtEl>
                                          <p:spTgt spid="32"/>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wipe(up)">
                                      <p:cBhvr>
                                        <p:cTn id="55" dur="500"/>
                                        <p:tgtEl>
                                          <p:spTgt spid="33"/>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up)">
                                      <p:cBhvr>
                                        <p:cTn id="58" dur="500"/>
                                        <p:tgtEl>
                                          <p:spTgt spid="34"/>
                                        </p:tgtEl>
                                      </p:cBhvr>
                                    </p:animEffect>
                                  </p:childTnLst>
                                </p:cTn>
                              </p:par>
                              <p:par>
                                <p:cTn id="59" presetID="22" presetClass="entr" presetSubtype="1"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wipe(up)">
                                      <p:cBhvr>
                                        <p:cTn id="61" dur="500"/>
                                        <p:tgtEl>
                                          <p:spTgt spid="35"/>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nodeType="click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wipe(up)">
                                      <p:cBhvr>
                                        <p:cTn id="66" dur="500"/>
                                        <p:tgtEl>
                                          <p:spTgt spid="53"/>
                                        </p:tgtEl>
                                      </p:cBhvr>
                                    </p:animEffect>
                                  </p:childTnLst>
                                </p:cTn>
                              </p:par>
                              <p:par>
                                <p:cTn id="67" presetID="22" presetClass="entr" presetSubtype="1" fill="hold" nodeType="with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wipe(up)">
                                      <p:cBhvr>
                                        <p:cTn id="69" dur="500"/>
                                        <p:tgtEl>
                                          <p:spTgt spid="56"/>
                                        </p:tgtEl>
                                      </p:cBhvr>
                                    </p:animEffect>
                                  </p:childTnLst>
                                </p:cTn>
                              </p:par>
                              <p:par>
                                <p:cTn id="70" presetID="22" presetClass="entr" presetSubtype="8" fill="hold" nodeType="with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wipe(left)">
                                      <p:cBhvr>
                                        <p:cTn id="72" dur="500"/>
                                        <p:tgtEl>
                                          <p:spTgt spid="3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wipe(left)">
                                      <p:cBhvr>
                                        <p:cTn id="77" dur="500"/>
                                        <p:tgtEl>
                                          <p:spTgt spid="37"/>
                                        </p:tgtEl>
                                      </p:cBhvr>
                                    </p:animEffect>
                                  </p:childTnLst>
                                </p:cTn>
                              </p:par>
                              <p:par>
                                <p:cTn id="78" presetID="30" presetClass="emph" presetSubtype="0" fill="hold" grpId="1" nodeType="withEffect">
                                  <p:stCondLst>
                                    <p:cond delay="0"/>
                                  </p:stCondLst>
                                  <p:childTnLst>
                                    <p:animClr clrSpc="hsl" dir="cw">
                                      <p:cBhvr override="childStyle">
                                        <p:cTn id="79" dur="500" fill="hold"/>
                                        <p:tgtEl>
                                          <p:spTgt spid="22"/>
                                        </p:tgtEl>
                                        <p:attrNameLst>
                                          <p:attrName>style.color</p:attrName>
                                        </p:attrNameLst>
                                      </p:cBhvr>
                                      <p:by>
                                        <p:hsl h="0" s="12549" l="25098"/>
                                      </p:by>
                                    </p:animClr>
                                    <p:animClr clrSpc="hsl" dir="cw">
                                      <p:cBhvr>
                                        <p:cTn id="80" dur="500" fill="hold"/>
                                        <p:tgtEl>
                                          <p:spTgt spid="22"/>
                                        </p:tgtEl>
                                        <p:attrNameLst>
                                          <p:attrName>fillcolor</p:attrName>
                                        </p:attrNameLst>
                                      </p:cBhvr>
                                      <p:by>
                                        <p:hsl h="0" s="12549" l="25098"/>
                                      </p:by>
                                    </p:animClr>
                                    <p:animClr clrSpc="hsl" dir="cw">
                                      <p:cBhvr>
                                        <p:cTn id="81" dur="500" fill="hold"/>
                                        <p:tgtEl>
                                          <p:spTgt spid="22"/>
                                        </p:tgtEl>
                                        <p:attrNameLst>
                                          <p:attrName>stroke.color</p:attrName>
                                        </p:attrNameLst>
                                      </p:cBhvr>
                                      <p:by>
                                        <p:hsl h="0" s="12549" l="25098"/>
                                      </p:by>
                                    </p:animClr>
                                    <p:set>
                                      <p:cBhvr>
                                        <p:cTn id="82" dur="500" fill="hold"/>
                                        <p:tgtEl>
                                          <p:spTgt spid="22"/>
                                        </p:tgtEl>
                                        <p:attrNameLst>
                                          <p:attrName>fill.type</p:attrName>
                                        </p:attrNameLst>
                                      </p:cBhvr>
                                      <p:to>
                                        <p:strVal val="solid"/>
                                      </p:to>
                                    </p:set>
                                  </p:childTnLst>
                                </p:cTn>
                              </p:par>
                              <p:par>
                                <p:cTn id="83" presetID="30" presetClass="emph" presetSubtype="0" fill="hold" grpId="1" nodeType="withEffect">
                                  <p:stCondLst>
                                    <p:cond delay="0"/>
                                  </p:stCondLst>
                                  <p:childTnLst>
                                    <p:animClr clrSpc="hsl" dir="cw">
                                      <p:cBhvr override="childStyle">
                                        <p:cTn id="84" dur="500" fill="hold"/>
                                        <p:tgtEl>
                                          <p:spTgt spid="23"/>
                                        </p:tgtEl>
                                        <p:attrNameLst>
                                          <p:attrName>style.color</p:attrName>
                                        </p:attrNameLst>
                                      </p:cBhvr>
                                      <p:by>
                                        <p:hsl h="0" s="12549" l="25098"/>
                                      </p:by>
                                    </p:animClr>
                                    <p:animClr clrSpc="hsl" dir="cw">
                                      <p:cBhvr>
                                        <p:cTn id="85" dur="500" fill="hold"/>
                                        <p:tgtEl>
                                          <p:spTgt spid="23"/>
                                        </p:tgtEl>
                                        <p:attrNameLst>
                                          <p:attrName>fillcolor</p:attrName>
                                        </p:attrNameLst>
                                      </p:cBhvr>
                                      <p:by>
                                        <p:hsl h="0" s="12549" l="25098"/>
                                      </p:by>
                                    </p:animClr>
                                    <p:animClr clrSpc="hsl" dir="cw">
                                      <p:cBhvr>
                                        <p:cTn id="86" dur="500" fill="hold"/>
                                        <p:tgtEl>
                                          <p:spTgt spid="23"/>
                                        </p:tgtEl>
                                        <p:attrNameLst>
                                          <p:attrName>stroke.color</p:attrName>
                                        </p:attrNameLst>
                                      </p:cBhvr>
                                      <p:by>
                                        <p:hsl h="0" s="12549" l="25098"/>
                                      </p:by>
                                    </p:animClr>
                                    <p:set>
                                      <p:cBhvr>
                                        <p:cTn id="87" dur="500" fill="hold"/>
                                        <p:tgtEl>
                                          <p:spTgt spid="23"/>
                                        </p:tgtEl>
                                        <p:attrNameLst>
                                          <p:attrName>fill.type</p:attrName>
                                        </p:attrNameLst>
                                      </p:cBhvr>
                                      <p:to>
                                        <p:strVal val="solid"/>
                                      </p:to>
                                    </p:set>
                                  </p:childTnLst>
                                </p:cTn>
                              </p:par>
                              <p:par>
                                <p:cTn id="88" presetID="30" presetClass="emph" presetSubtype="0" fill="hold" grpId="1" nodeType="withEffect">
                                  <p:stCondLst>
                                    <p:cond delay="0"/>
                                  </p:stCondLst>
                                  <p:childTnLst>
                                    <p:animClr clrSpc="hsl" dir="cw">
                                      <p:cBhvr override="childStyle">
                                        <p:cTn id="89" dur="500" fill="hold"/>
                                        <p:tgtEl>
                                          <p:spTgt spid="24"/>
                                        </p:tgtEl>
                                        <p:attrNameLst>
                                          <p:attrName>style.color</p:attrName>
                                        </p:attrNameLst>
                                      </p:cBhvr>
                                      <p:by>
                                        <p:hsl h="0" s="12549" l="25098"/>
                                      </p:by>
                                    </p:animClr>
                                    <p:animClr clrSpc="hsl" dir="cw">
                                      <p:cBhvr>
                                        <p:cTn id="90" dur="500" fill="hold"/>
                                        <p:tgtEl>
                                          <p:spTgt spid="24"/>
                                        </p:tgtEl>
                                        <p:attrNameLst>
                                          <p:attrName>fillcolor</p:attrName>
                                        </p:attrNameLst>
                                      </p:cBhvr>
                                      <p:by>
                                        <p:hsl h="0" s="12549" l="25098"/>
                                      </p:by>
                                    </p:animClr>
                                    <p:animClr clrSpc="hsl" dir="cw">
                                      <p:cBhvr>
                                        <p:cTn id="91" dur="500" fill="hold"/>
                                        <p:tgtEl>
                                          <p:spTgt spid="24"/>
                                        </p:tgtEl>
                                        <p:attrNameLst>
                                          <p:attrName>stroke.color</p:attrName>
                                        </p:attrNameLst>
                                      </p:cBhvr>
                                      <p:by>
                                        <p:hsl h="0" s="12549" l="25098"/>
                                      </p:by>
                                    </p:animClr>
                                    <p:set>
                                      <p:cBhvr>
                                        <p:cTn id="92" dur="500" fill="hold"/>
                                        <p:tgtEl>
                                          <p:spTgt spid="24"/>
                                        </p:tgtEl>
                                        <p:attrNameLst>
                                          <p:attrName>fill.type</p:attrName>
                                        </p:attrNameLst>
                                      </p:cBhvr>
                                      <p:to>
                                        <p:strVal val="solid"/>
                                      </p:to>
                                    </p:set>
                                  </p:childTnLst>
                                </p:cTn>
                              </p:par>
                              <p:par>
                                <p:cTn id="93" presetID="30" presetClass="emph" presetSubtype="0" fill="hold" grpId="1" nodeType="withEffect">
                                  <p:stCondLst>
                                    <p:cond delay="0"/>
                                  </p:stCondLst>
                                  <p:childTnLst>
                                    <p:animClr clrSpc="hsl" dir="cw">
                                      <p:cBhvr override="childStyle">
                                        <p:cTn id="94" dur="500" fill="hold"/>
                                        <p:tgtEl>
                                          <p:spTgt spid="25"/>
                                        </p:tgtEl>
                                        <p:attrNameLst>
                                          <p:attrName>style.color</p:attrName>
                                        </p:attrNameLst>
                                      </p:cBhvr>
                                      <p:by>
                                        <p:hsl h="0" s="12549" l="25098"/>
                                      </p:by>
                                    </p:animClr>
                                    <p:animClr clrSpc="hsl" dir="cw">
                                      <p:cBhvr>
                                        <p:cTn id="95" dur="500" fill="hold"/>
                                        <p:tgtEl>
                                          <p:spTgt spid="25"/>
                                        </p:tgtEl>
                                        <p:attrNameLst>
                                          <p:attrName>fillcolor</p:attrName>
                                        </p:attrNameLst>
                                      </p:cBhvr>
                                      <p:by>
                                        <p:hsl h="0" s="12549" l="25098"/>
                                      </p:by>
                                    </p:animClr>
                                    <p:animClr clrSpc="hsl" dir="cw">
                                      <p:cBhvr>
                                        <p:cTn id="96" dur="500" fill="hold"/>
                                        <p:tgtEl>
                                          <p:spTgt spid="25"/>
                                        </p:tgtEl>
                                        <p:attrNameLst>
                                          <p:attrName>stroke.color</p:attrName>
                                        </p:attrNameLst>
                                      </p:cBhvr>
                                      <p:by>
                                        <p:hsl h="0" s="12549" l="25098"/>
                                      </p:by>
                                    </p:animClr>
                                    <p:set>
                                      <p:cBhvr>
                                        <p:cTn id="97" dur="500" fill="hold"/>
                                        <p:tgtEl>
                                          <p:spTgt spid="25"/>
                                        </p:tgtEl>
                                        <p:attrNameLst>
                                          <p:attrName>fill.type</p:attrName>
                                        </p:attrNameLst>
                                      </p:cBhvr>
                                      <p:to>
                                        <p:strVal val="solid"/>
                                      </p:to>
                                    </p:set>
                                  </p:childTnLst>
                                </p:cTn>
                              </p:par>
                              <p:par>
                                <p:cTn id="98" presetID="30" presetClass="emph" presetSubtype="0" fill="hold" grpId="1" nodeType="withEffect">
                                  <p:stCondLst>
                                    <p:cond delay="0"/>
                                  </p:stCondLst>
                                  <p:childTnLst>
                                    <p:animClr clrSpc="hsl" dir="cw">
                                      <p:cBhvr override="childStyle">
                                        <p:cTn id="99" dur="500" fill="hold"/>
                                        <p:tgtEl>
                                          <p:spTgt spid="26"/>
                                        </p:tgtEl>
                                        <p:attrNameLst>
                                          <p:attrName>style.color</p:attrName>
                                        </p:attrNameLst>
                                      </p:cBhvr>
                                      <p:by>
                                        <p:hsl h="0" s="12549" l="25098"/>
                                      </p:by>
                                    </p:animClr>
                                    <p:animClr clrSpc="hsl" dir="cw">
                                      <p:cBhvr>
                                        <p:cTn id="100" dur="500" fill="hold"/>
                                        <p:tgtEl>
                                          <p:spTgt spid="26"/>
                                        </p:tgtEl>
                                        <p:attrNameLst>
                                          <p:attrName>fillcolor</p:attrName>
                                        </p:attrNameLst>
                                      </p:cBhvr>
                                      <p:by>
                                        <p:hsl h="0" s="12549" l="25098"/>
                                      </p:by>
                                    </p:animClr>
                                    <p:animClr clrSpc="hsl" dir="cw">
                                      <p:cBhvr>
                                        <p:cTn id="101" dur="500" fill="hold"/>
                                        <p:tgtEl>
                                          <p:spTgt spid="26"/>
                                        </p:tgtEl>
                                        <p:attrNameLst>
                                          <p:attrName>stroke.color</p:attrName>
                                        </p:attrNameLst>
                                      </p:cBhvr>
                                      <p:by>
                                        <p:hsl h="0" s="12549" l="25098"/>
                                      </p:by>
                                    </p:animClr>
                                    <p:set>
                                      <p:cBhvr>
                                        <p:cTn id="102" dur="500" fill="hold"/>
                                        <p:tgtEl>
                                          <p:spTgt spid="26"/>
                                        </p:tgtEl>
                                        <p:attrNameLst>
                                          <p:attrName>fill.type</p:attrName>
                                        </p:attrNameLst>
                                      </p:cBhvr>
                                      <p:to>
                                        <p:strVal val="solid"/>
                                      </p:to>
                                    </p:set>
                                  </p:childTnLst>
                                </p:cTn>
                              </p:par>
                              <p:par>
                                <p:cTn id="103" presetID="30" presetClass="emph" presetSubtype="0" fill="hold" grpId="1" nodeType="withEffect">
                                  <p:stCondLst>
                                    <p:cond delay="0"/>
                                  </p:stCondLst>
                                  <p:childTnLst>
                                    <p:animClr clrSpc="hsl" dir="cw">
                                      <p:cBhvr override="childStyle">
                                        <p:cTn id="104" dur="500" fill="hold"/>
                                        <p:tgtEl>
                                          <p:spTgt spid="27"/>
                                        </p:tgtEl>
                                        <p:attrNameLst>
                                          <p:attrName>style.color</p:attrName>
                                        </p:attrNameLst>
                                      </p:cBhvr>
                                      <p:by>
                                        <p:hsl h="0" s="12549" l="25098"/>
                                      </p:by>
                                    </p:animClr>
                                    <p:animClr clrSpc="hsl" dir="cw">
                                      <p:cBhvr>
                                        <p:cTn id="105" dur="500" fill="hold"/>
                                        <p:tgtEl>
                                          <p:spTgt spid="27"/>
                                        </p:tgtEl>
                                        <p:attrNameLst>
                                          <p:attrName>fillcolor</p:attrName>
                                        </p:attrNameLst>
                                      </p:cBhvr>
                                      <p:by>
                                        <p:hsl h="0" s="12549" l="25098"/>
                                      </p:by>
                                    </p:animClr>
                                    <p:animClr clrSpc="hsl" dir="cw">
                                      <p:cBhvr>
                                        <p:cTn id="106" dur="500" fill="hold"/>
                                        <p:tgtEl>
                                          <p:spTgt spid="27"/>
                                        </p:tgtEl>
                                        <p:attrNameLst>
                                          <p:attrName>stroke.color</p:attrName>
                                        </p:attrNameLst>
                                      </p:cBhvr>
                                      <p:by>
                                        <p:hsl h="0" s="12549" l="25098"/>
                                      </p:by>
                                    </p:animClr>
                                    <p:set>
                                      <p:cBhvr>
                                        <p:cTn id="107" dur="500" fill="hold"/>
                                        <p:tgtEl>
                                          <p:spTgt spid="27"/>
                                        </p:tgtEl>
                                        <p:attrNameLst>
                                          <p:attrName>fill.type</p:attrName>
                                        </p:attrNameLst>
                                      </p:cBhvr>
                                      <p:to>
                                        <p:strVal val="solid"/>
                                      </p:to>
                                    </p:set>
                                  </p:childTnLst>
                                </p:cTn>
                              </p:par>
                              <p:par>
                                <p:cTn id="108" presetID="30" presetClass="emph" presetSubtype="0" fill="hold" grpId="1" nodeType="withEffect">
                                  <p:stCondLst>
                                    <p:cond delay="0"/>
                                  </p:stCondLst>
                                  <p:childTnLst>
                                    <p:animClr clrSpc="hsl" dir="cw">
                                      <p:cBhvr override="childStyle">
                                        <p:cTn id="109" dur="500" fill="hold"/>
                                        <p:tgtEl>
                                          <p:spTgt spid="28"/>
                                        </p:tgtEl>
                                        <p:attrNameLst>
                                          <p:attrName>style.color</p:attrName>
                                        </p:attrNameLst>
                                      </p:cBhvr>
                                      <p:by>
                                        <p:hsl h="0" s="12549" l="25098"/>
                                      </p:by>
                                    </p:animClr>
                                    <p:animClr clrSpc="hsl" dir="cw">
                                      <p:cBhvr>
                                        <p:cTn id="110" dur="500" fill="hold"/>
                                        <p:tgtEl>
                                          <p:spTgt spid="28"/>
                                        </p:tgtEl>
                                        <p:attrNameLst>
                                          <p:attrName>fillcolor</p:attrName>
                                        </p:attrNameLst>
                                      </p:cBhvr>
                                      <p:by>
                                        <p:hsl h="0" s="12549" l="25098"/>
                                      </p:by>
                                    </p:animClr>
                                    <p:animClr clrSpc="hsl" dir="cw">
                                      <p:cBhvr>
                                        <p:cTn id="111" dur="500" fill="hold"/>
                                        <p:tgtEl>
                                          <p:spTgt spid="28"/>
                                        </p:tgtEl>
                                        <p:attrNameLst>
                                          <p:attrName>stroke.color</p:attrName>
                                        </p:attrNameLst>
                                      </p:cBhvr>
                                      <p:by>
                                        <p:hsl h="0" s="12549" l="25098"/>
                                      </p:by>
                                    </p:animClr>
                                    <p:set>
                                      <p:cBhvr>
                                        <p:cTn id="112" dur="500" fill="hold"/>
                                        <p:tgtEl>
                                          <p:spTgt spid="28"/>
                                        </p:tgtEl>
                                        <p:attrNameLst>
                                          <p:attrName>fill.type</p:attrName>
                                        </p:attrNameLst>
                                      </p:cBhvr>
                                      <p:to>
                                        <p:strVal val="solid"/>
                                      </p:to>
                                    </p:set>
                                  </p:childTnLst>
                                </p:cTn>
                              </p:par>
                              <p:par>
                                <p:cTn id="113" presetID="30" presetClass="emph" presetSubtype="0" fill="hold" grpId="1" nodeType="withEffect">
                                  <p:stCondLst>
                                    <p:cond delay="0"/>
                                  </p:stCondLst>
                                  <p:childTnLst>
                                    <p:animClr clrSpc="hsl" dir="cw">
                                      <p:cBhvr override="childStyle">
                                        <p:cTn id="114" dur="500" fill="hold"/>
                                        <p:tgtEl>
                                          <p:spTgt spid="32"/>
                                        </p:tgtEl>
                                        <p:attrNameLst>
                                          <p:attrName>style.color</p:attrName>
                                        </p:attrNameLst>
                                      </p:cBhvr>
                                      <p:by>
                                        <p:hsl h="0" s="12549" l="25098"/>
                                      </p:by>
                                    </p:animClr>
                                    <p:animClr clrSpc="hsl" dir="cw">
                                      <p:cBhvr>
                                        <p:cTn id="115" dur="500" fill="hold"/>
                                        <p:tgtEl>
                                          <p:spTgt spid="32"/>
                                        </p:tgtEl>
                                        <p:attrNameLst>
                                          <p:attrName>fillcolor</p:attrName>
                                        </p:attrNameLst>
                                      </p:cBhvr>
                                      <p:by>
                                        <p:hsl h="0" s="12549" l="25098"/>
                                      </p:by>
                                    </p:animClr>
                                    <p:animClr clrSpc="hsl" dir="cw">
                                      <p:cBhvr>
                                        <p:cTn id="116" dur="500" fill="hold"/>
                                        <p:tgtEl>
                                          <p:spTgt spid="32"/>
                                        </p:tgtEl>
                                        <p:attrNameLst>
                                          <p:attrName>stroke.color</p:attrName>
                                        </p:attrNameLst>
                                      </p:cBhvr>
                                      <p:by>
                                        <p:hsl h="0" s="12549" l="25098"/>
                                      </p:by>
                                    </p:animClr>
                                    <p:set>
                                      <p:cBhvr>
                                        <p:cTn id="117" dur="500" fill="hold"/>
                                        <p:tgtEl>
                                          <p:spTgt spid="32"/>
                                        </p:tgtEl>
                                        <p:attrNameLst>
                                          <p:attrName>fill.type</p:attrName>
                                        </p:attrNameLst>
                                      </p:cBhvr>
                                      <p:to>
                                        <p:strVal val="solid"/>
                                      </p:to>
                                    </p:set>
                                  </p:childTnLst>
                                </p:cTn>
                              </p:par>
                              <p:par>
                                <p:cTn id="118" presetID="30" presetClass="emph" presetSubtype="0" fill="hold" grpId="1" nodeType="withEffect">
                                  <p:stCondLst>
                                    <p:cond delay="0"/>
                                  </p:stCondLst>
                                  <p:childTnLst>
                                    <p:animClr clrSpc="hsl" dir="cw">
                                      <p:cBhvr override="childStyle">
                                        <p:cTn id="119" dur="500" fill="hold"/>
                                        <p:tgtEl>
                                          <p:spTgt spid="33"/>
                                        </p:tgtEl>
                                        <p:attrNameLst>
                                          <p:attrName>style.color</p:attrName>
                                        </p:attrNameLst>
                                      </p:cBhvr>
                                      <p:by>
                                        <p:hsl h="0" s="12549" l="25098"/>
                                      </p:by>
                                    </p:animClr>
                                    <p:animClr clrSpc="hsl" dir="cw">
                                      <p:cBhvr>
                                        <p:cTn id="120" dur="500" fill="hold"/>
                                        <p:tgtEl>
                                          <p:spTgt spid="33"/>
                                        </p:tgtEl>
                                        <p:attrNameLst>
                                          <p:attrName>fillcolor</p:attrName>
                                        </p:attrNameLst>
                                      </p:cBhvr>
                                      <p:by>
                                        <p:hsl h="0" s="12549" l="25098"/>
                                      </p:by>
                                    </p:animClr>
                                    <p:animClr clrSpc="hsl" dir="cw">
                                      <p:cBhvr>
                                        <p:cTn id="121" dur="500" fill="hold"/>
                                        <p:tgtEl>
                                          <p:spTgt spid="33"/>
                                        </p:tgtEl>
                                        <p:attrNameLst>
                                          <p:attrName>stroke.color</p:attrName>
                                        </p:attrNameLst>
                                      </p:cBhvr>
                                      <p:by>
                                        <p:hsl h="0" s="12549" l="25098"/>
                                      </p:by>
                                    </p:animClr>
                                    <p:set>
                                      <p:cBhvr>
                                        <p:cTn id="122" dur="500" fill="hold"/>
                                        <p:tgtEl>
                                          <p:spTgt spid="33"/>
                                        </p:tgtEl>
                                        <p:attrNameLst>
                                          <p:attrName>fill.type</p:attrName>
                                        </p:attrNameLst>
                                      </p:cBhvr>
                                      <p:to>
                                        <p:strVal val="solid"/>
                                      </p:to>
                                    </p:set>
                                  </p:childTnLst>
                                </p:cTn>
                              </p:par>
                              <p:par>
                                <p:cTn id="123" presetID="30" presetClass="emph" presetSubtype="0" fill="hold" grpId="1" nodeType="withEffect">
                                  <p:stCondLst>
                                    <p:cond delay="0"/>
                                  </p:stCondLst>
                                  <p:childTnLst>
                                    <p:animClr clrSpc="hsl" dir="cw">
                                      <p:cBhvr override="childStyle">
                                        <p:cTn id="124" dur="500" fill="hold"/>
                                        <p:tgtEl>
                                          <p:spTgt spid="34"/>
                                        </p:tgtEl>
                                        <p:attrNameLst>
                                          <p:attrName>style.color</p:attrName>
                                        </p:attrNameLst>
                                      </p:cBhvr>
                                      <p:by>
                                        <p:hsl h="0" s="12549" l="25098"/>
                                      </p:by>
                                    </p:animClr>
                                    <p:animClr clrSpc="hsl" dir="cw">
                                      <p:cBhvr>
                                        <p:cTn id="125" dur="500" fill="hold"/>
                                        <p:tgtEl>
                                          <p:spTgt spid="34"/>
                                        </p:tgtEl>
                                        <p:attrNameLst>
                                          <p:attrName>fillcolor</p:attrName>
                                        </p:attrNameLst>
                                      </p:cBhvr>
                                      <p:by>
                                        <p:hsl h="0" s="12549" l="25098"/>
                                      </p:by>
                                    </p:animClr>
                                    <p:animClr clrSpc="hsl" dir="cw">
                                      <p:cBhvr>
                                        <p:cTn id="126" dur="500" fill="hold"/>
                                        <p:tgtEl>
                                          <p:spTgt spid="34"/>
                                        </p:tgtEl>
                                        <p:attrNameLst>
                                          <p:attrName>stroke.color</p:attrName>
                                        </p:attrNameLst>
                                      </p:cBhvr>
                                      <p:by>
                                        <p:hsl h="0" s="12549" l="25098"/>
                                      </p:by>
                                    </p:animClr>
                                    <p:set>
                                      <p:cBhvr>
                                        <p:cTn id="127" dur="500" fill="hold"/>
                                        <p:tgtEl>
                                          <p:spTgt spid="34"/>
                                        </p:tgtEl>
                                        <p:attrNameLst>
                                          <p:attrName>fill.type</p:attrName>
                                        </p:attrNameLst>
                                      </p:cBhvr>
                                      <p:to>
                                        <p:strVal val="solid"/>
                                      </p:to>
                                    </p:set>
                                  </p:childTnLst>
                                </p:cTn>
                              </p:par>
                              <p:par>
                                <p:cTn id="128" presetID="30" presetClass="emph" presetSubtype="0" fill="hold" grpId="1" nodeType="withEffect">
                                  <p:stCondLst>
                                    <p:cond delay="0"/>
                                  </p:stCondLst>
                                  <p:childTnLst>
                                    <p:animClr clrSpc="hsl" dir="cw">
                                      <p:cBhvr override="childStyle">
                                        <p:cTn id="129" dur="500" fill="hold"/>
                                        <p:tgtEl>
                                          <p:spTgt spid="35"/>
                                        </p:tgtEl>
                                        <p:attrNameLst>
                                          <p:attrName>style.color</p:attrName>
                                        </p:attrNameLst>
                                      </p:cBhvr>
                                      <p:by>
                                        <p:hsl h="0" s="12549" l="25098"/>
                                      </p:by>
                                    </p:animClr>
                                    <p:animClr clrSpc="hsl" dir="cw">
                                      <p:cBhvr>
                                        <p:cTn id="130" dur="500" fill="hold"/>
                                        <p:tgtEl>
                                          <p:spTgt spid="35"/>
                                        </p:tgtEl>
                                        <p:attrNameLst>
                                          <p:attrName>fillcolor</p:attrName>
                                        </p:attrNameLst>
                                      </p:cBhvr>
                                      <p:by>
                                        <p:hsl h="0" s="12549" l="25098"/>
                                      </p:by>
                                    </p:animClr>
                                    <p:animClr clrSpc="hsl" dir="cw">
                                      <p:cBhvr>
                                        <p:cTn id="131" dur="500" fill="hold"/>
                                        <p:tgtEl>
                                          <p:spTgt spid="35"/>
                                        </p:tgtEl>
                                        <p:attrNameLst>
                                          <p:attrName>stroke.color</p:attrName>
                                        </p:attrNameLst>
                                      </p:cBhvr>
                                      <p:by>
                                        <p:hsl h="0" s="12549" l="25098"/>
                                      </p:by>
                                    </p:animClr>
                                    <p:set>
                                      <p:cBhvr>
                                        <p:cTn id="132" dur="500" fill="hold"/>
                                        <p:tgtEl>
                                          <p:spTgt spid="35"/>
                                        </p:tgtEl>
                                        <p:attrNameLst>
                                          <p:attrName>fill.type</p:attrName>
                                        </p:attrNameLst>
                                      </p:cBhvr>
                                      <p:to>
                                        <p:strVal val="solid"/>
                                      </p:to>
                                    </p:set>
                                  </p:childTnLst>
                                </p:cTn>
                              </p:par>
                              <p:par>
                                <p:cTn id="133" presetID="30" presetClass="emph" presetSubtype="0" fill="hold" nodeType="withEffect">
                                  <p:stCondLst>
                                    <p:cond delay="0"/>
                                  </p:stCondLst>
                                  <p:childTnLst>
                                    <p:animClr clrSpc="hsl" dir="cw">
                                      <p:cBhvr override="childStyle">
                                        <p:cTn id="134" dur="500" fill="hold"/>
                                        <p:tgtEl>
                                          <p:spTgt spid="42"/>
                                        </p:tgtEl>
                                        <p:attrNameLst>
                                          <p:attrName>style.color</p:attrName>
                                        </p:attrNameLst>
                                      </p:cBhvr>
                                      <p:by>
                                        <p:hsl h="0" s="12549" l="25098"/>
                                      </p:by>
                                    </p:animClr>
                                    <p:animClr clrSpc="hsl" dir="cw">
                                      <p:cBhvr>
                                        <p:cTn id="135" dur="500" fill="hold"/>
                                        <p:tgtEl>
                                          <p:spTgt spid="42"/>
                                        </p:tgtEl>
                                        <p:attrNameLst>
                                          <p:attrName>fillcolor</p:attrName>
                                        </p:attrNameLst>
                                      </p:cBhvr>
                                      <p:by>
                                        <p:hsl h="0" s="12549" l="25098"/>
                                      </p:by>
                                    </p:animClr>
                                    <p:animClr clrSpc="hsl" dir="cw">
                                      <p:cBhvr>
                                        <p:cTn id="136" dur="500" fill="hold"/>
                                        <p:tgtEl>
                                          <p:spTgt spid="42"/>
                                        </p:tgtEl>
                                        <p:attrNameLst>
                                          <p:attrName>stroke.color</p:attrName>
                                        </p:attrNameLst>
                                      </p:cBhvr>
                                      <p:by>
                                        <p:hsl h="0" s="12549" l="25098"/>
                                      </p:by>
                                    </p:animClr>
                                    <p:set>
                                      <p:cBhvr>
                                        <p:cTn id="137" dur="500" fill="hold"/>
                                        <p:tgtEl>
                                          <p:spTgt spid="42"/>
                                        </p:tgtEl>
                                        <p:attrNameLst>
                                          <p:attrName>fill.type</p:attrName>
                                        </p:attrNameLst>
                                      </p:cBhvr>
                                      <p:to>
                                        <p:strVal val="solid"/>
                                      </p:to>
                                    </p:set>
                                  </p:childTnLst>
                                </p:cTn>
                              </p:par>
                              <p:par>
                                <p:cTn id="138" presetID="30" presetClass="emph" presetSubtype="0" fill="hold" nodeType="withEffect">
                                  <p:stCondLst>
                                    <p:cond delay="0"/>
                                  </p:stCondLst>
                                  <p:childTnLst>
                                    <p:animClr clrSpc="hsl" dir="cw">
                                      <p:cBhvr override="childStyle">
                                        <p:cTn id="139" dur="500" fill="hold"/>
                                        <p:tgtEl>
                                          <p:spTgt spid="43"/>
                                        </p:tgtEl>
                                        <p:attrNameLst>
                                          <p:attrName>style.color</p:attrName>
                                        </p:attrNameLst>
                                      </p:cBhvr>
                                      <p:by>
                                        <p:hsl h="0" s="12549" l="25098"/>
                                      </p:by>
                                    </p:animClr>
                                    <p:animClr clrSpc="hsl" dir="cw">
                                      <p:cBhvr>
                                        <p:cTn id="140" dur="500" fill="hold"/>
                                        <p:tgtEl>
                                          <p:spTgt spid="43"/>
                                        </p:tgtEl>
                                        <p:attrNameLst>
                                          <p:attrName>fillcolor</p:attrName>
                                        </p:attrNameLst>
                                      </p:cBhvr>
                                      <p:by>
                                        <p:hsl h="0" s="12549" l="25098"/>
                                      </p:by>
                                    </p:animClr>
                                    <p:animClr clrSpc="hsl" dir="cw">
                                      <p:cBhvr>
                                        <p:cTn id="141" dur="500" fill="hold"/>
                                        <p:tgtEl>
                                          <p:spTgt spid="43"/>
                                        </p:tgtEl>
                                        <p:attrNameLst>
                                          <p:attrName>stroke.color</p:attrName>
                                        </p:attrNameLst>
                                      </p:cBhvr>
                                      <p:by>
                                        <p:hsl h="0" s="12549" l="25098"/>
                                      </p:by>
                                    </p:animClr>
                                    <p:set>
                                      <p:cBhvr>
                                        <p:cTn id="142" dur="500" fill="hold"/>
                                        <p:tgtEl>
                                          <p:spTgt spid="43"/>
                                        </p:tgtEl>
                                        <p:attrNameLst>
                                          <p:attrName>fill.type</p:attrName>
                                        </p:attrNameLst>
                                      </p:cBhvr>
                                      <p:to>
                                        <p:strVal val="solid"/>
                                      </p:to>
                                    </p:set>
                                  </p:childTnLst>
                                </p:cTn>
                              </p:par>
                              <p:par>
                                <p:cTn id="143" presetID="30" presetClass="emph" presetSubtype="0" fill="hold" nodeType="withEffect">
                                  <p:stCondLst>
                                    <p:cond delay="0"/>
                                  </p:stCondLst>
                                  <p:childTnLst>
                                    <p:animClr clrSpc="hsl" dir="cw">
                                      <p:cBhvr override="childStyle">
                                        <p:cTn id="144" dur="500" fill="hold"/>
                                        <p:tgtEl>
                                          <p:spTgt spid="48"/>
                                        </p:tgtEl>
                                        <p:attrNameLst>
                                          <p:attrName>style.color</p:attrName>
                                        </p:attrNameLst>
                                      </p:cBhvr>
                                      <p:by>
                                        <p:hsl h="0" s="12549" l="25098"/>
                                      </p:by>
                                    </p:animClr>
                                    <p:animClr clrSpc="hsl" dir="cw">
                                      <p:cBhvr>
                                        <p:cTn id="145" dur="500" fill="hold"/>
                                        <p:tgtEl>
                                          <p:spTgt spid="48"/>
                                        </p:tgtEl>
                                        <p:attrNameLst>
                                          <p:attrName>fillcolor</p:attrName>
                                        </p:attrNameLst>
                                      </p:cBhvr>
                                      <p:by>
                                        <p:hsl h="0" s="12549" l="25098"/>
                                      </p:by>
                                    </p:animClr>
                                    <p:animClr clrSpc="hsl" dir="cw">
                                      <p:cBhvr>
                                        <p:cTn id="146" dur="500" fill="hold"/>
                                        <p:tgtEl>
                                          <p:spTgt spid="48"/>
                                        </p:tgtEl>
                                        <p:attrNameLst>
                                          <p:attrName>stroke.color</p:attrName>
                                        </p:attrNameLst>
                                      </p:cBhvr>
                                      <p:by>
                                        <p:hsl h="0" s="12549" l="25098"/>
                                      </p:by>
                                    </p:animClr>
                                    <p:set>
                                      <p:cBhvr>
                                        <p:cTn id="147" dur="500" fill="hold"/>
                                        <p:tgtEl>
                                          <p:spTgt spid="48"/>
                                        </p:tgtEl>
                                        <p:attrNameLst>
                                          <p:attrName>fill.type</p:attrName>
                                        </p:attrNameLst>
                                      </p:cBhvr>
                                      <p:to>
                                        <p:strVal val="solid"/>
                                      </p:to>
                                    </p:set>
                                  </p:childTnLst>
                                </p:cTn>
                              </p:par>
                              <p:par>
                                <p:cTn id="148" presetID="30" presetClass="emph" presetSubtype="0" fill="hold" nodeType="withEffect">
                                  <p:stCondLst>
                                    <p:cond delay="0"/>
                                  </p:stCondLst>
                                  <p:childTnLst>
                                    <p:animClr clrSpc="hsl" dir="cw">
                                      <p:cBhvr override="childStyle">
                                        <p:cTn id="149" dur="500" fill="hold"/>
                                        <p:tgtEl>
                                          <p:spTgt spid="49"/>
                                        </p:tgtEl>
                                        <p:attrNameLst>
                                          <p:attrName>style.color</p:attrName>
                                        </p:attrNameLst>
                                      </p:cBhvr>
                                      <p:by>
                                        <p:hsl h="0" s="12549" l="25098"/>
                                      </p:by>
                                    </p:animClr>
                                    <p:animClr clrSpc="hsl" dir="cw">
                                      <p:cBhvr>
                                        <p:cTn id="150" dur="500" fill="hold"/>
                                        <p:tgtEl>
                                          <p:spTgt spid="49"/>
                                        </p:tgtEl>
                                        <p:attrNameLst>
                                          <p:attrName>fillcolor</p:attrName>
                                        </p:attrNameLst>
                                      </p:cBhvr>
                                      <p:by>
                                        <p:hsl h="0" s="12549" l="25098"/>
                                      </p:by>
                                    </p:animClr>
                                    <p:animClr clrSpc="hsl" dir="cw">
                                      <p:cBhvr>
                                        <p:cTn id="151" dur="500" fill="hold"/>
                                        <p:tgtEl>
                                          <p:spTgt spid="49"/>
                                        </p:tgtEl>
                                        <p:attrNameLst>
                                          <p:attrName>stroke.color</p:attrName>
                                        </p:attrNameLst>
                                      </p:cBhvr>
                                      <p:by>
                                        <p:hsl h="0" s="12549" l="25098"/>
                                      </p:by>
                                    </p:animClr>
                                    <p:set>
                                      <p:cBhvr>
                                        <p:cTn id="152" dur="500" fill="hold"/>
                                        <p:tgtEl>
                                          <p:spTgt spid="49"/>
                                        </p:tgtEl>
                                        <p:attrNameLst>
                                          <p:attrName>fill.type</p:attrName>
                                        </p:attrNameLst>
                                      </p:cBhvr>
                                      <p:to>
                                        <p:strVal val="solid"/>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62"/>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0" presetClass="path" presetSubtype="0" accel="50000" decel="50000" fill="hold" nodeType="clickEffect">
                                  <p:stCondLst>
                                    <p:cond delay="0"/>
                                  </p:stCondLst>
                                  <p:childTnLst>
                                    <p:animMotion origin="layout" path="M 2.44398E-6 1.07358E-6 L -0.53014 -0.00856 " pathEditMode="relative" rAng="0" ptsTypes="AA">
                                      <p:cBhvr>
                                        <p:cTn id="160" dur="1000" fill="hold"/>
                                        <p:tgtEl>
                                          <p:spTgt spid="21"/>
                                        </p:tgtEl>
                                        <p:attrNameLst>
                                          <p:attrName>ppt_x</p:attrName>
                                          <p:attrName>ppt_y</p:attrName>
                                        </p:attrNameLst>
                                      </p:cBhvr>
                                      <p:rCtr x="-26507" y="-440"/>
                                    </p:animMotion>
                                  </p:childTnLst>
                                </p:cTn>
                              </p:par>
                              <p:par>
                                <p:cTn id="161" presetID="10" presetClass="exit" presetSubtype="0" fill="hold" nodeType="withEffect">
                                  <p:stCondLst>
                                    <p:cond delay="0"/>
                                  </p:stCondLst>
                                  <p:childTnLst>
                                    <p:animEffect transition="out" filter="fade">
                                      <p:cBhvr>
                                        <p:cTn id="162" dur="500"/>
                                        <p:tgtEl>
                                          <p:spTgt spid="9"/>
                                        </p:tgtEl>
                                      </p:cBhvr>
                                    </p:animEffect>
                                    <p:set>
                                      <p:cBhvr>
                                        <p:cTn id="163" dur="1" fill="hold">
                                          <p:stCondLst>
                                            <p:cond delay="499"/>
                                          </p:stCondLst>
                                        </p:cTn>
                                        <p:tgtEl>
                                          <p:spTgt spid="9"/>
                                        </p:tgtEl>
                                        <p:attrNameLst>
                                          <p:attrName>style.visibility</p:attrName>
                                        </p:attrNameLst>
                                      </p:cBhvr>
                                      <p:to>
                                        <p:strVal val="hidden"/>
                                      </p:to>
                                    </p:set>
                                  </p:childTnLst>
                                </p:cTn>
                              </p:par>
                              <p:par>
                                <p:cTn id="164" presetID="10" presetClass="exit" presetSubtype="0" fill="hold" nodeType="withEffect">
                                  <p:stCondLst>
                                    <p:cond delay="0"/>
                                  </p:stCondLst>
                                  <p:childTnLst>
                                    <p:animEffect transition="out" filter="fade">
                                      <p:cBhvr>
                                        <p:cTn id="165" dur="500"/>
                                        <p:tgtEl>
                                          <p:spTgt spid="10"/>
                                        </p:tgtEl>
                                      </p:cBhvr>
                                    </p:animEffect>
                                    <p:set>
                                      <p:cBhvr>
                                        <p:cTn id="166" dur="1" fill="hold">
                                          <p:stCondLst>
                                            <p:cond delay="499"/>
                                          </p:stCondLst>
                                        </p:cTn>
                                        <p:tgtEl>
                                          <p:spTgt spid="10"/>
                                        </p:tgtEl>
                                        <p:attrNameLst>
                                          <p:attrName>style.visibility</p:attrName>
                                        </p:attrNameLst>
                                      </p:cBhvr>
                                      <p:to>
                                        <p:strVal val="hidden"/>
                                      </p:to>
                                    </p:set>
                                  </p:childTnLst>
                                </p:cTn>
                              </p:par>
                              <p:par>
                                <p:cTn id="167" presetID="10" presetClass="exit" presetSubtype="0" fill="hold" nodeType="withEffect">
                                  <p:stCondLst>
                                    <p:cond delay="0"/>
                                  </p:stCondLst>
                                  <p:childTnLst>
                                    <p:animEffect transition="out" filter="fade">
                                      <p:cBhvr>
                                        <p:cTn id="168" dur="500"/>
                                        <p:tgtEl>
                                          <p:spTgt spid="11"/>
                                        </p:tgtEl>
                                      </p:cBhvr>
                                    </p:animEffect>
                                    <p:set>
                                      <p:cBhvr>
                                        <p:cTn id="169" dur="1" fill="hold">
                                          <p:stCondLst>
                                            <p:cond delay="499"/>
                                          </p:stCondLst>
                                        </p:cTn>
                                        <p:tgtEl>
                                          <p:spTgt spid="11"/>
                                        </p:tgtEl>
                                        <p:attrNameLst>
                                          <p:attrName>style.visibility</p:attrName>
                                        </p:attrNameLst>
                                      </p:cBhvr>
                                      <p:to>
                                        <p:strVal val="hidden"/>
                                      </p:to>
                                    </p:set>
                                  </p:childTnLst>
                                </p:cTn>
                              </p:par>
                              <p:par>
                                <p:cTn id="170" presetID="10" presetClass="exit" presetSubtype="0" fill="hold" nodeType="withEffect">
                                  <p:stCondLst>
                                    <p:cond delay="0"/>
                                  </p:stCondLst>
                                  <p:childTnLst>
                                    <p:animEffect transition="out" filter="fade">
                                      <p:cBhvr>
                                        <p:cTn id="171" dur="500"/>
                                        <p:tgtEl>
                                          <p:spTgt spid="12"/>
                                        </p:tgtEl>
                                      </p:cBhvr>
                                    </p:animEffect>
                                    <p:set>
                                      <p:cBhvr>
                                        <p:cTn id="172" dur="1" fill="hold">
                                          <p:stCondLst>
                                            <p:cond delay="499"/>
                                          </p:stCondLst>
                                        </p:cTn>
                                        <p:tgtEl>
                                          <p:spTgt spid="12"/>
                                        </p:tgtEl>
                                        <p:attrNameLst>
                                          <p:attrName>style.visibility</p:attrName>
                                        </p:attrNameLst>
                                      </p:cBhvr>
                                      <p:to>
                                        <p:strVal val="hidden"/>
                                      </p:to>
                                    </p:set>
                                  </p:childTnLst>
                                </p:cTn>
                              </p:par>
                              <p:par>
                                <p:cTn id="173" presetID="10" presetClass="exit" presetSubtype="0" fill="hold" nodeType="withEffect">
                                  <p:stCondLst>
                                    <p:cond delay="0"/>
                                  </p:stCondLst>
                                  <p:childTnLst>
                                    <p:animEffect transition="out" filter="fade">
                                      <p:cBhvr>
                                        <p:cTn id="174" dur="500"/>
                                        <p:tgtEl>
                                          <p:spTgt spid="14"/>
                                        </p:tgtEl>
                                      </p:cBhvr>
                                    </p:animEffect>
                                    <p:set>
                                      <p:cBhvr>
                                        <p:cTn id="175" dur="1" fill="hold">
                                          <p:stCondLst>
                                            <p:cond delay="499"/>
                                          </p:stCondLst>
                                        </p:cTn>
                                        <p:tgtEl>
                                          <p:spTgt spid="14"/>
                                        </p:tgtEl>
                                        <p:attrNameLst>
                                          <p:attrName>style.visibility</p:attrName>
                                        </p:attrNameLst>
                                      </p:cBhvr>
                                      <p:to>
                                        <p:strVal val="hidden"/>
                                      </p:to>
                                    </p:set>
                                  </p:childTnLst>
                                </p:cTn>
                              </p:par>
                              <p:par>
                                <p:cTn id="176" presetID="10" presetClass="exit" presetSubtype="0" fill="hold" nodeType="withEffect">
                                  <p:stCondLst>
                                    <p:cond delay="0"/>
                                  </p:stCondLst>
                                  <p:childTnLst>
                                    <p:animEffect transition="out" filter="fade">
                                      <p:cBhvr>
                                        <p:cTn id="177" dur="500"/>
                                        <p:tgtEl>
                                          <p:spTgt spid="15"/>
                                        </p:tgtEl>
                                      </p:cBhvr>
                                    </p:animEffect>
                                    <p:set>
                                      <p:cBhvr>
                                        <p:cTn id="178" dur="1" fill="hold">
                                          <p:stCondLst>
                                            <p:cond delay="499"/>
                                          </p:stCondLst>
                                        </p:cTn>
                                        <p:tgtEl>
                                          <p:spTgt spid="15"/>
                                        </p:tgtEl>
                                        <p:attrNameLst>
                                          <p:attrName>style.visibility</p:attrName>
                                        </p:attrNameLst>
                                      </p:cBhvr>
                                      <p:to>
                                        <p:strVal val="hidden"/>
                                      </p:to>
                                    </p:set>
                                  </p:childTnLst>
                                </p:cTn>
                              </p:par>
                              <p:par>
                                <p:cTn id="179" presetID="10" presetClass="exit" presetSubtype="0" fill="hold" nodeType="withEffect">
                                  <p:stCondLst>
                                    <p:cond delay="0"/>
                                  </p:stCondLst>
                                  <p:childTnLst>
                                    <p:animEffect transition="out" filter="fade">
                                      <p:cBhvr>
                                        <p:cTn id="180" dur="500"/>
                                        <p:tgtEl>
                                          <p:spTgt spid="16"/>
                                        </p:tgtEl>
                                      </p:cBhvr>
                                    </p:animEffect>
                                    <p:set>
                                      <p:cBhvr>
                                        <p:cTn id="181" dur="1" fill="hold">
                                          <p:stCondLst>
                                            <p:cond delay="499"/>
                                          </p:stCondLst>
                                        </p:cTn>
                                        <p:tgtEl>
                                          <p:spTgt spid="16"/>
                                        </p:tgtEl>
                                        <p:attrNameLst>
                                          <p:attrName>style.visibility</p:attrName>
                                        </p:attrNameLst>
                                      </p:cBhvr>
                                      <p:to>
                                        <p:strVal val="hidden"/>
                                      </p:to>
                                    </p:set>
                                  </p:childTnLst>
                                </p:cTn>
                              </p:par>
                              <p:par>
                                <p:cTn id="182" presetID="10" presetClass="exit" presetSubtype="0" fill="hold" nodeType="withEffect">
                                  <p:stCondLst>
                                    <p:cond delay="0"/>
                                  </p:stCondLst>
                                  <p:childTnLst>
                                    <p:animEffect transition="out" filter="fade">
                                      <p:cBhvr>
                                        <p:cTn id="183" dur="500"/>
                                        <p:tgtEl>
                                          <p:spTgt spid="17"/>
                                        </p:tgtEl>
                                      </p:cBhvr>
                                    </p:animEffect>
                                    <p:set>
                                      <p:cBhvr>
                                        <p:cTn id="184" dur="1" fill="hold">
                                          <p:stCondLst>
                                            <p:cond delay="499"/>
                                          </p:stCondLst>
                                        </p:cTn>
                                        <p:tgtEl>
                                          <p:spTgt spid="17"/>
                                        </p:tgtEl>
                                        <p:attrNameLst>
                                          <p:attrName>style.visibility</p:attrName>
                                        </p:attrNameLst>
                                      </p:cBhvr>
                                      <p:to>
                                        <p:strVal val="hidden"/>
                                      </p:to>
                                    </p:set>
                                  </p:childTnLst>
                                </p:cTn>
                              </p:par>
                              <p:par>
                                <p:cTn id="185" presetID="10" presetClass="exit" presetSubtype="0" fill="hold" nodeType="withEffect">
                                  <p:stCondLst>
                                    <p:cond delay="0"/>
                                  </p:stCondLst>
                                  <p:childTnLst>
                                    <p:animEffect transition="out" filter="fade">
                                      <p:cBhvr>
                                        <p:cTn id="186" dur="500"/>
                                        <p:tgtEl>
                                          <p:spTgt spid="18"/>
                                        </p:tgtEl>
                                      </p:cBhvr>
                                    </p:animEffect>
                                    <p:set>
                                      <p:cBhvr>
                                        <p:cTn id="187" dur="1" fill="hold">
                                          <p:stCondLst>
                                            <p:cond delay="499"/>
                                          </p:stCondLst>
                                        </p:cTn>
                                        <p:tgtEl>
                                          <p:spTgt spid="18"/>
                                        </p:tgtEl>
                                        <p:attrNameLst>
                                          <p:attrName>style.visibility</p:attrName>
                                        </p:attrNameLst>
                                      </p:cBhvr>
                                      <p:to>
                                        <p:strVal val="hidden"/>
                                      </p:to>
                                    </p:set>
                                  </p:childTnLst>
                                </p:cTn>
                              </p:par>
                              <p:par>
                                <p:cTn id="188" presetID="10" presetClass="exit" presetSubtype="0" fill="hold" nodeType="withEffect">
                                  <p:stCondLst>
                                    <p:cond delay="0"/>
                                  </p:stCondLst>
                                  <p:childTnLst>
                                    <p:animEffect transition="out" filter="fade">
                                      <p:cBhvr>
                                        <p:cTn id="189" dur="500"/>
                                        <p:tgtEl>
                                          <p:spTgt spid="19"/>
                                        </p:tgtEl>
                                      </p:cBhvr>
                                    </p:animEffect>
                                    <p:set>
                                      <p:cBhvr>
                                        <p:cTn id="190" dur="1" fill="hold">
                                          <p:stCondLst>
                                            <p:cond delay="499"/>
                                          </p:stCondLst>
                                        </p:cTn>
                                        <p:tgtEl>
                                          <p:spTgt spid="19"/>
                                        </p:tgtEl>
                                        <p:attrNameLst>
                                          <p:attrName>style.visibility</p:attrName>
                                        </p:attrNameLst>
                                      </p:cBhvr>
                                      <p:to>
                                        <p:strVal val="hidden"/>
                                      </p:to>
                                    </p:set>
                                  </p:childTnLst>
                                </p:cTn>
                              </p:par>
                              <p:par>
                                <p:cTn id="191" presetID="10" presetClass="exit" presetSubtype="0" fill="hold" nodeType="withEffect">
                                  <p:stCondLst>
                                    <p:cond delay="0"/>
                                  </p:stCondLst>
                                  <p:childTnLst>
                                    <p:animEffect transition="out" filter="fade">
                                      <p:cBhvr>
                                        <p:cTn id="192" dur="500"/>
                                        <p:tgtEl>
                                          <p:spTgt spid="20"/>
                                        </p:tgtEl>
                                      </p:cBhvr>
                                    </p:animEffect>
                                    <p:set>
                                      <p:cBhvr>
                                        <p:cTn id="193" dur="1" fill="hold">
                                          <p:stCondLst>
                                            <p:cond delay="499"/>
                                          </p:stCondLst>
                                        </p:cTn>
                                        <p:tgtEl>
                                          <p:spTgt spid="20"/>
                                        </p:tgtEl>
                                        <p:attrNameLst>
                                          <p:attrName>style.visibility</p:attrName>
                                        </p:attrNameLst>
                                      </p:cBhvr>
                                      <p:to>
                                        <p:strVal val="hidden"/>
                                      </p:to>
                                    </p:set>
                                  </p:childTnLst>
                                </p:cTn>
                              </p:par>
                              <p:par>
                                <p:cTn id="194" presetID="10" presetClass="exit" presetSubtype="0" fill="hold" grpId="2" nodeType="withEffect">
                                  <p:stCondLst>
                                    <p:cond delay="0"/>
                                  </p:stCondLst>
                                  <p:childTnLst>
                                    <p:animEffect transition="out" filter="fade">
                                      <p:cBhvr>
                                        <p:cTn id="195" dur="500"/>
                                        <p:tgtEl>
                                          <p:spTgt spid="22"/>
                                        </p:tgtEl>
                                      </p:cBhvr>
                                    </p:animEffect>
                                    <p:set>
                                      <p:cBhvr>
                                        <p:cTn id="196" dur="1" fill="hold">
                                          <p:stCondLst>
                                            <p:cond delay="499"/>
                                          </p:stCondLst>
                                        </p:cTn>
                                        <p:tgtEl>
                                          <p:spTgt spid="22"/>
                                        </p:tgtEl>
                                        <p:attrNameLst>
                                          <p:attrName>style.visibility</p:attrName>
                                        </p:attrNameLst>
                                      </p:cBhvr>
                                      <p:to>
                                        <p:strVal val="hidden"/>
                                      </p:to>
                                    </p:set>
                                  </p:childTnLst>
                                </p:cTn>
                              </p:par>
                              <p:par>
                                <p:cTn id="197" presetID="10" presetClass="exit" presetSubtype="0" fill="hold" grpId="2" nodeType="withEffect">
                                  <p:stCondLst>
                                    <p:cond delay="0"/>
                                  </p:stCondLst>
                                  <p:childTnLst>
                                    <p:animEffect transition="out" filter="fade">
                                      <p:cBhvr>
                                        <p:cTn id="198" dur="500"/>
                                        <p:tgtEl>
                                          <p:spTgt spid="23"/>
                                        </p:tgtEl>
                                      </p:cBhvr>
                                    </p:animEffect>
                                    <p:set>
                                      <p:cBhvr>
                                        <p:cTn id="199" dur="1" fill="hold">
                                          <p:stCondLst>
                                            <p:cond delay="499"/>
                                          </p:stCondLst>
                                        </p:cTn>
                                        <p:tgtEl>
                                          <p:spTgt spid="23"/>
                                        </p:tgtEl>
                                        <p:attrNameLst>
                                          <p:attrName>style.visibility</p:attrName>
                                        </p:attrNameLst>
                                      </p:cBhvr>
                                      <p:to>
                                        <p:strVal val="hidden"/>
                                      </p:to>
                                    </p:set>
                                  </p:childTnLst>
                                </p:cTn>
                              </p:par>
                              <p:par>
                                <p:cTn id="200" presetID="10" presetClass="exit" presetSubtype="0" fill="hold" grpId="2" nodeType="withEffect">
                                  <p:stCondLst>
                                    <p:cond delay="0"/>
                                  </p:stCondLst>
                                  <p:childTnLst>
                                    <p:animEffect transition="out" filter="fade">
                                      <p:cBhvr>
                                        <p:cTn id="201" dur="500"/>
                                        <p:tgtEl>
                                          <p:spTgt spid="24"/>
                                        </p:tgtEl>
                                      </p:cBhvr>
                                    </p:animEffect>
                                    <p:set>
                                      <p:cBhvr>
                                        <p:cTn id="202" dur="1" fill="hold">
                                          <p:stCondLst>
                                            <p:cond delay="499"/>
                                          </p:stCondLst>
                                        </p:cTn>
                                        <p:tgtEl>
                                          <p:spTgt spid="24"/>
                                        </p:tgtEl>
                                        <p:attrNameLst>
                                          <p:attrName>style.visibility</p:attrName>
                                        </p:attrNameLst>
                                      </p:cBhvr>
                                      <p:to>
                                        <p:strVal val="hidden"/>
                                      </p:to>
                                    </p:set>
                                  </p:childTnLst>
                                </p:cTn>
                              </p:par>
                              <p:par>
                                <p:cTn id="203" presetID="10" presetClass="exit" presetSubtype="0" fill="hold" grpId="2" nodeType="withEffect">
                                  <p:stCondLst>
                                    <p:cond delay="0"/>
                                  </p:stCondLst>
                                  <p:childTnLst>
                                    <p:animEffect transition="out" filter="fade">
                                      <p:cBhvr>
                                        <p:cTn id="204" dur="500"/>
                                        <p:tgtEl>
                                          <p:spTgt spid="25"/>
                                        </p:tgtEl>
                                      </p:cBhvr>
                                    </p:animEffect>
                                    <p:set>
                                      <p:cBhvr>
                                        <p:cTn id="205" dur="1" fill="hold">
                                          <p:stCondLst>
                                            <p:cond delay="499"/>
                                          </p:stCondLst>
                                        </p:cTn>
                                        <p:tgtEl>
                                          <p:spTgt spid="25"/>
                                        </p:tgtEl>
                                        <p:attrNameLst>
                                          <p:attrName>style.visibility</p:attrName>
                                        </p:attrNameLst>
                                      </p:cBhvr>
                                      <p:to>
                                        <p:strVal val="hidden"/>
                                      </p:to>
                                    </p:set>
                                  </p:childTnLst>
                                </p:cTn>
                              </p:par>
                              <p:par>
                                <p:cTn id="206" presetID="10" presetClass="exit" presetSubtype="0" fill="hold" grpId="2" nodeType="withEffect">
                                  <p:stCondLst>
                                    <p:cond delay="0"/>
                                  </p:stCondLst>
                                  <p:childTnLst>
                                    <p:animEffect transition="out" filter="fade">
                                      <p:cBhvr>
                                        <p:cTn id="207" dur="500"/>
                                        <p:tgtEl>
                                          <p:spTgt spid="26"/>
                                        </p:tgtEl>
                                      </p:cBhvr>
                                    </p:animEffect>
                                    <p:set>
                                      <p:cBhvr>
                                        <p:cTn id="208" dur="1" fill="hold">
                                          <p:stCondLst>
                                            <p:cond delay="499"/>
                                          </p:stCondLst>
                                        </p:cTn>
                                        <p:tgtEl>
                                          <p:spTgt spid="26"/>
                                        </p:tgtEl>
                                        <p:attrNameLst>
                                          <p:attrName>style.visibility</p:attrName>
                                        </p:attrNameLst>
                                      </p:cBhvr>
                                      <p:to>
                                        <p:strVal val="hidden"/>
                                      </p:to>
                                    </p:set>
                                  </p:childTnLst>
                                </p:cTn>
                              </p:par>
                              <p:par>
                                <p:cTn id="209" presetID="10" presetClass="exit" presetSubtype="0" fill="hold" grpId="2" nodeType="withEffect">
                                  <p:stCondLst>
                                    <p:cond delay="0"/>
                                  </p:stCondLst>
                                  <p:childTnLst>
                                    <p:animEffect transition="out" filter="fade">
                                      <p:cBhvr>
                                        <p:cTn id="210" dur="500"/>
                                        <p:tgtEl>
                                          <p:spTgt spid="27"/>
                                        </p:tgtEl>
                                      </p:cBhvr>
                                    </p:animEffect>
                                    <p:set>
                                      <p:cBhvr>
                                        <p:cTn id="211" dur="1" fill="hold">
                                          <p:stCondLst>
                                            <p:cond delay="499"/>
                                          </p:stCondLst>
                                        </p:cTn>
                                        <p:tgtEl>
                                          <p:spTgt spid="27"/>
                                        </p:tgtEl>
                                        <p:attrNameLst>
                                          <p:attrName>style.visibility</p:attrName>
                                        </p:attrNameLst>
                                      </p:cBhvr>
                                      <p:to>
                                        <p:strVal val="hidden"/>
                                      </p:to>
                                    </p:set>
                                  </p:childTnLst>
                                </p:cTn>
                              </p:par>
                              <p:par>
                                <p:cTn id="212" presetID="10" presetClass="exit" presetSubtype="0" fill="hold" grpId="2" nodeType="withEffect">
                                  <p:stCondLst>
                                    <p:cond delay="0"/>
                                  </p:stCondLst>
                                  <p:childTnLst>
                                    <p:animEffect transition="out" filter="fade">
                                      <p:cBhvr>
                                        <p:cTn id="213" dur="500"/>
                                        <p:tgtEl>
                                          <p:spTgt spid="28"/>
                                        </p:tgtEl>
                                      </p:cBhvr>
                                    </p:animEffect>
                                    <p:set>
                                      <p:cBhvr>
                                        <p:cTn id="214" dur="1" fill="hold">
                                          <p:stCondLst>
                                            <p:cond delay="499"/>
                                          </p:stCondLst>
                                        </p:cTn>
                                        <p:tgtEl>
                                          <p:spTgt spid="28"/>
                                        </p:tgtEl>
                                        <p:attrNameLst>
                                          <p:attrName>style.visibility</p:attrName>
                                        </p:attrNameLst>
                                      </p:cBhvr>
                                      <p:to>
                                        <p:strVal val="hidden"/>
                                      </p:to>
                                    </p:set>
                                  </p:childTnLst>
                                </p:cTn>
                              </p:par>
                              <p:par>
                                <p:cTn id="215" presetID="10" presetClass="exit" presetSubtype="0" fill="hold" grpId="2" nodeType="withEffect">
                                  <p:stCondLst>
                                    <p:cond delay="0"/>
                                  </p:stCondLst>
                                  <p:childTnLst>
                                    <p:animEffect transition="out" filter="fade">
                                      <p:cBhvr>
                                        <p:cTn id="216" dur="500"/>
                                        <p:tgtEl>
                                          <p:spTgt spid="32"/>
                                        </p:tgtEl>
                                      </p:cBhvr>
                                    </p:animEffect>
                                    <p:set>
                                      <p:cBhvr>
                                        <p:cTn id="217" dur="1" fill="hold">
                                          <p:stCondLst>
                                            <p:cond delay="499"/>
                                          </p:stCondLst>
                                        </p:cTn>
                                        <p:tgtEl>
                                          <p:spTgt spid="32"/>
                                        </p:tgtEl>
                                        <p:attrNameLst>
                                          <p:attrName>style.visibility</p:attrName>
                                        </p:attrNameLst>
                                      </p:cBhvr>
                                      <p:to>
                                        <p:strVal val="hidden"/>
                                      </p:to>
                                    </p:set>
                                  </p:childTnLst>
                                </p:cTn>
                              </p:par>
                              <p:par>
                                <p:cTn id="218" presetID="10" presetClass="exit" presetSubtype="0" fill="hold" grpId="2" nodeType="withEffect">
                                  <p:stCondLst>
                                    <p:cond delay="0"/>
                                  </p:stCondLst>
                                  <p:childTnLst>
                                    <p:animEffect transition="out" filter="fade">
                                      <p:cBhvr>
                                        <p:cTn id="219" dur="500"/>
                                        <p:tgtEl>
                                          <p:spTgt spid="33"/>
                                        </p:tgtEl>
                                      </p:cBhvr>
                                    </p:animEffect>
                                    <p:set>
                                      <p:cBhvr>
                                        <p:cTn id="220" dur="1" fill="hold">
                                          <p:stCondLst>
                                            <p:cond delay="499"/>
                                          </p:stCondLst>
                                        </p:cTn>
                                        <p:tgtEl>
                                          <p:spTgt spid="33"/>
                                        </p:tgtEl>
                                        <p:attrNameLst>
                                          <p:attrName>style.visibility</p:attrName>
                                        </p:attrNameLst>
                                      </p:cBhvr>
                                      <p:to>
                                        <p:strVal val="hidden"/>
                                      </p:to>
                                    </p:set>
                                  </p:childTnLst>
                                </p:cTn>
                              </p:par>
                              <p:par>
                                <p:cTn id="221" presetID="10" presetClass="exit" presetSubtype="0" fill="hold" grpId="2" nodeType="withEffect">
                                  <p:stCondLst>
                                    <p:cond delay="0"/>
                                  </p:stCondLst>
                                  <p:childTnLst>
                                    <p:animEffect transition="out" filter="fade">
                                      <p:cBhvr>
                                        <p:cTn id="222" dur="500"/>
                                        <p:tgtEl>
                                          <p:spTgt spid="34"/>
                                        </p:tgtEl>
                                      </p:cBhvr>
                                    </p:animEffect>
                                    <p:set>
                                      <p:cBhvr>
                                        <p:cTn id="223" dur="1" fill="hold">
                                          <p:stCondLst>
                                            <p:cond delay="499"/>
                                          </p:stCondLst>
                                        </p:cTn>
                                        <p:tgtEl>
                                          <p:spTgt spid="34"/>
                                        </p:tgtEl>
                                        <p:attrNameLst>
                                          <p:attrName>style.visibility</p:attrName>
                                        </p:attrNameLst>
                                      </p:cBhvr>
                                      <p:to>
                                        <p:strVal val="hidden"/>
                                      </p:to>
                                    </p:set>
                                  </p:childTnLst>
                                </p:cTn>
                              </p:par>
                              <p:par>
                                <p:cTn id="224" presetID="10" presetClass="exit" presetSubtype="0" fill="hold" grpId="2" nodeType="withEffect">
                                  <p:stCondLst>
                                    <p:cond delay="0"/>
                                  </p:stCondLst>
                                  <p:childTnLst>
                                    <p:animEffect transition="out" filter="fade">
                                      <p:cBhvr>
                                        <p:cTn id="225" dur="500"/>
                                        <p:tgtEl>
                                          <p:spTgt spid="35"/>
                                        </p:tgtEl>
                                      </p:cBhvr>
                                    </p:animEffect>
                                    <p:set>
                                      <p:cBhvr>
                                        <p:cTn id="226" dur="1" fill="hold">
                                          <p:stCondLst>
                                            <p:cond delay="499"/>
                                          </p:stCondLst>
                                        </p:cTn>
                                        <p:tgtEl>
                                          <p:spTgt spid="35"/>
                                        </p:tgtEl>
                                        <p:attrNameLst>
                                          <p:attrName>style.visibility</p:attrName>
                                        </p:attrNameLst>
                                      </p:cBhvr>
                                      <p:to>
                                        <p:strVal val="hidden"/>
                                      </p:to>
                                    </p:set>
                                  </p:childTnLst>
                                </p:cTn>
                              </p:par>
                              <p:par>
                                <p:cTn id="227" presetID="10" presetClass="exit" presetSubtype="0" fill="hold" nodeType="withEffect">
                                  <p:stCondLst>
                                    <p:cond delay="0"/>
                                  </p:stCondLst>
                                  <p:childTnLst>
                                    <p:animEffect transition="out" filter="fade">
                                      <p:cBhvr>
                                        <p:cTn id="228" dur="500"/>
                                        <p:tgtEl>
                                          <p:spTgt spid="39"/>
                                        </p:tgtEl>
                                      </p:cBhvr>
                                    </p:animEffect>
                                    <p:set>
                                      <p:cBhvr>
                                        <p:cTn id="229" dur="1" fill="hold">
                                          <p:stCondLst>
                                            <p:cond delay="499"/>
                                          </p:stCondLst>
                                        </p:cTn>
                                        <p:tgtEl>
                                          <p:spTgt spid="39"/>
                                        </p:tgtEl>
                                        <p:attrNameLst>
                                          <p:attrName>style.visibility</p:attrName>
                                        </p:attrNameLst>
                                      </p:cBhvr>
                                      <p:to>
                                        <p:strVal val="hidden"/>
                                      </p:to>
                                    </p:set>
                                  </p:childTnLst>
                                </p:cTn>
                              </p:par>
                              <p:par>
                                <p:cTn id="230" presetID="10" presetClass="exit" presetSubtype="0" fill="hold" nodeType="withEffect">
                                  <p:stCondLst>
                                    <p:cond delay="0"/>
                                  </p:stCondLst>
                                  <p:childTnLst>
                                    <p:animEffect transition="out" filter="fade">
                                      <p:cBhvr>
                                        <p:cTn id="231" dur="500"/>
                                        <p:tgtEl>
                                          <p:spTgt spid="42"/>
                                        </p:tgtEl>
                                      </p:cBhvr>
                                    </p:animEffect>
                                    <p:set>
                                      <p:cBhvr>
                                        <p:cTn id="232" dur="1" fill="hold">
                                          <p:stCondLst>
                                            <p:cond delay="499"/>
                                          </p:stCondLst>
                                        </p:cTn>
                                        <p:tgtEl>
                                          <p:spTgt spid="42"/>
                                        </p:tgtEl>
                                        <p:attrNameLst>
                                          <p:attrName>style.visibility</p:attrName>
                                        </p:attrNameLst>
                                      </p:cBhvr>
                                      <p:to>
                                        <p:strVal val="hidden"/>
                                      </p:to>
                                    </p:set>
                                  </p:childTnLst>
                                </p:cTn>
                              </p:par>
                              <p:par>
                                <p:cTn id="233" presetID="10" presetClass="exit" presetSubtype="0" fill="hold" nodeType="withEffect">
                                  <p:stCondLst>
                                    <p:cond delay="0"/>
                                  </p:stCondLst>
                                  <p:childTnLst>
                                    <p:animEffect transition="out" filter="fade">
                                      <p:cBhvr>
                                        <p:cTn id="234" dur="500"/>
                                        <p:tgtEl>
                                          <p:spTgt spid="43"/>
                                        </p:tgtEl>
                                      </p:cBhvr>
                                    </p:animEffect>
                                    <p:set>
                                      <p:cBhvr>
                                        <p:cTn id="235" dur="1" fill="hold">
                                          <p:stCondLst>
                                            <p:cond delay="499"/>
                                          </p:stCondLst>
                                        </p:cTn>
                                        <p:tgtEl>
                                          <p:spTgt spid="43"/>
                                        </p:tgtEl>
                                        <p:attrNameLst>
                                          <p:attrName>style.visibility</p:attrName>
                                        </p:attrNameLst>
                                      </p:cBhvr>
                                      <p:to>
                                        <p:strVal val="hidden"/>
                                      </p:to>
                                    </p:set>
                                  </p:childTnLst>
                                </p:cTn>
                              </p:par>
                              <p:par>
                                <p:cTn id="236" presetID="10" presetClass="exit" presetSubtype="0" fill="hold" nodeType="withEffect">
                                  <p:stCondLst>
                                    <p:cond delay="0"/>
                                  </p:stCondLst>
                                  <p:childTnLst>
                                    <p:animEffect transition="out" filter="fade">
                                      <p:cBhvr>
                                        <p:cTn id="237" dur="500"/>
                                        <p:tgtEl>
                                          <p:spTgt spid="48"/>
                                        </p:tgtEl>
                                      </p:cBhvr>
                                    </p:animEffect>
                                    <p:set>
                                      <p:cBhvr>
                                        <p:cTn id="238" dur="1" fill="hold">
                                          <p:stCondLst>
                                            <p:cond delay="499"/>
                                          </p:stCondLst>
                                        </p:cTn>
                                        <p:tgtEl>
                                          <p:spTgt spid="48"/>
                                        </p:tgtEl>
                                        <p:attrNameLst>
                                          <p:attrName>style.visibility</p:attrName>
                                        </p:attrNameLst>
                                      </p:cBhvr>
                                      <p:to>
                                        <p:strVal val="hidden"/>
                                      </p:to>
                                    </p:set>
                                  </p:childTnLst>
                                </p:cTn>
                              </p:par>
                              <p:par>
                                <p:cTn id="239" presetID="10" presetClass="exit" presetSubtype="0" fill="hold" nodeType="withEffect">
                                  <p:stCondLst>
                                    <p:cond delay="0"/>
                                  </p:stCondLst>
                                  <p:childTnLst>
                                    <p:animEffect transition="out" filter="fade">
                                      <p:cBhvr>
                                        <p:cTn id="240" dur="500"/>
                                        <p:tgtEl>
                                          <p:spTgt spid="49"/>
                                        </p:tgtEl>
                                      </p:cBhvr>
                                    </p:animEffect>
                                    <p:set>
                                      <p:cBhvr>
                                        <p:cTn id="241" dur="1" fill="hold">
                                          <p:stCondLst>
                                            <p:cond delay="499"/>
                                          </p:stCondLst>
                                        </p:cTn>
                                        <p:tgtEl>
                                          <p:spTgt spid="49"/>
                                        </p:tgtEl>
                                        <p:attrNameLst>
                                          <p:attrName>style.visibility</p:attrName>
                                        </p:attrNameLst>
                                      </p:cBhvr>
                                      <p:to>
                                        <p:strVal val="hidden"/>
                                      </p:to>
                                    </p:set>
                                  </p:childTnLst>
                                </p:cTn>
                              </p:par>
                              <p:par>
                                <p:cTn id="242" presetID="10" presetClass="exit" presetSubtype="0" fill="hold" nodeType="withEffect">
                                  <p:stCondLst>
                                    <p:cond delay="0"/>
                                  </p:stCondLst>
                                  <p:childTnLst>
                                    <p:animEffect transition="out" filter="fade">
                                      <p:cBhvr>
                                        <p:cTn id="243" dur="500"/>
                                        <p:tgtEl>
                                          <p:spTgt spid="53"/>
                                        </p:tgtEl>
                                      </p:cBhvr>
                                    </p:animEffect>
                                    <p:set>
                                      <p:cBhvr>
                                        <p:cTn id="244" dur="1" fill="hold">
                                          <p:stCondLst>
                                            <p:cond delay="499"/>
                                          </p:stCondLst>
                                        </p:cTn>
                                        <p:tgtEl>
                                          <p:spTgt spid="53"/>
                                        </p:tgtEl>
                                        <p:attrNameLst>
                                          <p:attrName>style.visibility</p:attrName>
                                        </p:attrNameLst>
                                      </p:cBhvr>
                                      <p:to>
                                        <p:strVal val="hidden"/>
                                      </p:to>
                                    </p:set>
                                  </p:childTnLst>
                                </p:cTn>
                              </p:par>
                              <p:par>
                                <p:cTn id="245" presetID="10" presetClass="exit" presetSubtype="0" fill="hold" nodeType="withEffect">
                                  <p:stCondLst>
                                    <p:cond delay="0"/>
                                  </p:stCondLst>
                                  <p:childTnLst>
                                    <p:animEffect transition="out" filter="fade">
                                      <p:cBhvr>
                                        <p:cTn id="246" dur="500"/>
                                        <p:tgtEl>
                                          <p:spTgt spid="56"/>
                                        </p:tgtEl>
                                      </p:cBhvr>
                                    </p:animEffect>
                                    <p:set>
                                      <p:cBhvr>
                                        <p:cTn id="247" dur="1" fill="hold">
                                          <p:stCondLst>
                                            <p:cond delay="499"/>
                                          </p:stCondLst>
                                        </p:cTn>
                                        <p:tgtEl>
                                          <p:spTgt spid="56"/>
                                        </p:tgtEl>
                                        <p:attrNameLst>
                                          <p:attrName>style.visibility</p:attrName>
                                        </p:attrNameLst>
                                      </p:cBhvr>
                                      <p:to>
                                        <p:strVal val="hidden"/>
                                      </p:to>
                                    </p:set>
                                  </p:childTnLst>
                                </p:cTn>
                              </p:par>
                              <p:par>
                                <p:cTn id="248" presetID="10" presetClass="exit" presetSubtype="0" fill="hold" grpId="1" nodeType="withEffect">
                                  <p:stCondLst>
                                    <p:cond delay="0"/>
                                  </p:stCondLst>
                                  <p:childTnLst>
                                    <p:animEffect transition="out" filter="fade">
                                      <p:cBhvr>
                                        <p:cTn id="249" dur="500"/>
                                        <p:tgtEl>
                                          <p:spTgt spid="37"/>
                                        </p:tgtEl>
                                      </p:cBhvr>
                                    </p:animEffect>
                                    <p:set>
                                      <p:cBhvr>
                                        <p:cTn id="250" dur="1" fill="hold">
                                          <p:stCondLst>
                                            <p:cond delay="499"/>
                                          </p:stCondLst>
                                        </p:cTn>
                                        <p:tgtEl>
                                          <p:spTgt spid="37"/>
                                        </p:tgtEl>
                                        <p:attrNameLst>
                                          <p:attrName>style.visibility</p:attrName>
                                        </p:attrNameLst>
                                      </p:cBhvr>
                                      <p:to>
                                        <p:strVal val="hidden"/>
                                      </p:to>
                                    </p:set>
                                  </p:childTnLst>
                                </p:cTn>
                              </p:par>
                              <p:par>
                                <p:cTn id="251" presetID="10" presetClass="exit" presetSubtype="0" fill="hold" grpId="1" nodeType="withEffect">
                                  <p:stCondLst>
                                    <p:cond delay="0"/>
                                  </p:stCondLst>
                                  <p:childTnLst>
                                    <p:animEffect transition="out" filter="fade">
                                      <p:cBhvr>
                                        <p:cTn id="252" dur="500"/>
                                        <p:tgtEl>
                                          <p:spTgt spid="62"/>
                                        </p:tgtEl>
                                      </p:cBhvr>
                                    </p:animEffect>
                                    <p:set>
                                      <p:cBhvr>
                                        <p:cTn id="253" dur="1" fill="hold">
                                          <p:stCondLst>
                                            <p:cond delay="499"/>
                                          </p:stCondLst>
                                        </p:cTn>
                                        <p:tgtEl>
                                          <p:spTgt spid="62"/>
                                        </p:tgtEl>
                                        <p:attrNameLst>
                                          <p:attrName>style.visibility</p:attrName>
                                        </p:attrNameLst>
                                      </p:cBhvr>
                                      <p:to>
                                        <p:strVal val="hidden"/>
                                      </p:to>
                                    </p:set>
                                  </p:childTnLst>
                                </p:cTn>
                              </p:par>
                              <p:par>
                                <p:cTn id="254" presetID="0" presetClass="path" presetSubtype="0" accel="50000" decel="50000" fill="hold" nodeType="withEffect">
                                  <p:stCondLst>
                                    <p:cond delay="0"/>
                                  </p:stCondLst>
                                  <p:childTnLst>
                                    <p:animMotion origin="layout" path="M -4.84123E-6 4.78261E-6 L -0.60298 -0.41282 " pathEditMode="relative" rAng="0" ptsTypes="AA">
                                      <p:cBhvr>
                                        <p:cTn id="255" dur="1000" fill="hold"/>
                                        <p:tgtEl>
                                          <p:spTgt spid="36"/>
                                        </p:tgtEl>
                                        <p:attrNameLst>
                                          <p:attrName>ppt_x</p:attrName>
                                          <p:attrName>ppt_y</p:attrName>
                                        </p:attrNameLst>
                                      </p:cBhvr>
                                      <p:rCtr x="-30158" y="-206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2" grpId="2" animBg="1"/>
      <p:bldP spid="23" grpId="0" animBg="1"/>
      <p:bldP spid="23" grpId="1" animBg="1"/>
      <p:bldP spid="23" grpId="2" animBg="1"/>
      <p:bldP spid="24" grpId="0" animBg="1"/>
      <p:bldP spid="24" grpId="1" animBg="1"/>
      <p:bldP spid="24" grpId="2" animBg="1"/>
      <p:bldP spid="25" grpId="0" animBg="1"/>
      <p:bldP spid="25" grpId="1" animBg="1"/>
      <p:bldP spid="25" grpId="2" animBg="1"/>
      <p:bldP spid="26" grpId="0" animBg="1"/>
      <p:bldP spid="26" grpId="1" animBg="1"/>
      <p:bldP spid="26" grpId="2" animBg="1"/>
      <p:bldP spid="27" grpId="0" animBg="1"/>
      <p:bldP spid="27" grpId="1" animBg="1"/>
      <p:bldP spid="27" grpId="2" animBg="1"/>
      <p:bldP spid="28" grpId="0" animBg="1"/>
      <p:bldP spid="28" grpId="1" animBg="1"/>
      <p:bldP spid="28" grpId="2" animBg="1"/>
      <p:bldP spid="32" grpId="0" animBg="1"/>
      <p:bldP spid="32" grpId="1" animBg="1"/>
      <p:bldP spid="32" grpId="2" animBg="1"/>
      <p:bldP spid="33" grpId="0" animBg="1"/>
      <p:bldP spid="33" grpId="1" animBg="1"/>
      <p:bldP spid="33" grpId="2" animBg="1"/>
      <p:bldP spid="34" grpId="0" animBg="1"/>
      <p:bldP spid="34" grpId="1" animBg="1"/>
      <p:bldP spid="34" grpId="2" animBg="1"/>
      <p:bldP spid="35" grpId="0" animBg="1"/>
      <p:bldP spid="35" grpId="1" animBg="1"/>
      <p:bldP spid="35" grpId="2" animBg="1"/>
      <p:bldP spid="37" grpId="0" animBg="1"/>
      <p:bldP spid="37" grpId="1" animBg="1"/>
      <p:bldP spid="62" grpId="0" animBg="1"/>
      <p:bldP spid="62"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700862"/>
            <a:ext cx="8229600" cy="1080345"/>
          </a:xfrm>
        </p:spPr>
        <p:txBody>
          <a:bodyPr>
            <a:normAutofit/>
          </a:bodyPr>
          <a:lstStyle/>
          <a:p>
            <a:pPr marL="0" lvl="2" indent="0" algn="ctr">
              <a:buNone/>
            </a:pPr>
            <a:r>
              <a:rPr lang="en-US" sz="2600" i="1" dirty="0" smtClean="0">
                <a:solidFill>
                  <a:srgbClr val="008000"/>
                </a:solidFill>
                <a:sym typeface="Wingdings"/>
              </a:rPr>
              <a:t>Decidable</a:t>
            </a:r>
            <a:r>
              <a:rPr lang="en-US" sz="2600" dirty="0" smtClean="0">
                <a:solidFill>
                  <a:srgbClr val="008000"/>
                </a:solidFill>
                <a:sym typeface="Wingdings"/>
              </a:rPr>
              <a:t> </a:t>
            </a:r>
            <a:r>
              <a:rPr lang="en-US" sz="2600" dirty="0" smtClean="0">
                <a:solidFill>
                  <a:srgbClr val="000000"/>
                </a:solidFill>
                <a:sym typeface="Wingdings"/>
              </a:rPr>
              <a:t> Automatically discharged with the help of Z3 SMT solver.</a:t>
            </a:r>
          </a:p>
          <a:p>
            <a:pPr marL="0" indent="0">
              <a:buNone/>
            </a:pPr>
            <a:endParaRPr lang="en-US" dirty="0"/>
          </a:p>
        </p:txBody>
      </p:sp>
      <p:sp>
        <p:nvSpPr>
          <p:cNvPr id="4" name="Title 1"/>
          <p:cNvSpPr>
            <a:spLocks noGrp="1"/>
          </p:cNvSpPr>
          <p:nvPr>
            <p:ph type="title"/>
          </p:nvPr>
        </p:nvSpPr>
        <p:spPr>
          <a:xfrm>
            <a:off x="457200" y="0"/>
            <a:ext cx="8229600" cy="1143000"/>
          </a:xfrm>
        </p:spPr>
        <p:txBody>
          <a:bodyPr/>
          <a:lstStyle/>
          <a:p>
            <a:r>
              <a:rPr lang="en-US" dirty="0" smtClean="0"/>
              <a:t>Classification Scheme</a:t>
            </a:r>
            <a:endParaRPr lang="en-US" dirty="0"/>
          </a:p>
        </p:txBody>
      </p:sp>
      <p:sp>
        <p:nvSpPr>
          <p:cNvPr id="7" name="Rectangle 6"/>
          <p:cNvSpPr/>
          <p:nvPr/>
        </p:nvSpPr>
        <p:spPr>
          <a:xfrm>
            <a:off x="3020858" y="4923744"/>
            <a:ext cx="3699930" cy="1200328"/>
          </a:xfrm>
          <a:prstGeom prst="rect">
            <a:avLst/>
          </a:prstGeom>
        </p:spPr>
        <p:txBody>
          <a:bodyPr wrap="square">
            <a:spAutoFit/>
          </a:bodyPr>
          <a:lstStyle/>
          <a:p>
            <a:pPr lvl="1"/>
            <a:r>
              <a:rPr lang="en-US" sz="2400" dirty="0">
                <a:latin typeface="Minion Pro"/>
                <a:cs typeface="Minion Pro"/>
              </a:rPr>
              <a:t>deposit </a:t>
            </a:r>
            <a:r>
              <a:rPr lang="en-US" sz="2400" dirty="0" smtClean="0">
                <a:latin typeface="Minion Pro"/>
                <a:cs typeface="Minion Pro"/>
              </a:rPr>
              <a:t>      </a:t>
            </a:r>
            <a:r>
              <a:rPr lang="en-US" sz="2400" dirty="0" smtClean="0">
                <a:latin typeface="Minion Pro"/>
                <a:cs typeface="Minion Pro"/>
                <a:sym typeface="Wingdings"/>
              </a:rPr>
              <a:t> </a:t>
            </a:r>
            <a:r>
              <a:rPr lang="en-US" sz="2400" dirty="0" smtClean="0">
                <a:solidFill>
                  <a:srgbClr val="008000"/>
                </a:solidFill>
                <a:latin typeface="Minion Pro"/>
                <a:cs typeface="Minion Pro"/>
              </a:rPr>
              <a:t>EC</a:t>
            </a:r>
            <a:endParaRPr lang="en-US" sz="2400" dirty="0">
              <a:latin typeface="Minion Pro"/>
              <a:cs typeface="Minion Pro"/>
            </a:endParaRPr>
          </a:p>
          <a:p>
            <a:pPr lvl="1"/>
            <a:r>
              <a:rPr lang="en-US" sz="2400" dirty="0" smtClean="0">
                <a:latin typeface="Minion Pro"/>
                <a:cs typeface="Minion Pro"/>
              </a:rPr>
              <a:t>withdraw   </a:t>
            </a:r>
            <a:r>
              <a:rPr lang="en-US" sz="2400" dirty="0" smtClean="0">
                <a:latin typeface="Minion Pro"/>
                <a:cs typeface="Minion Pro"/>
                <a:sym typeface="Wingdings"/>
              </a:rPr>
              <a:t> </a:t>
            </a:r>
            <a:r>
              <a:rPr lang="en-US" sz="2400" dirty="0" smtClean="0">
                <a:solidFill>
                  <a:srgbClr val="FF0000"/>
                </a:solidFill>
                <a:latin typeface="Minion Pro"/>
                <a:cs typeface="Minion Pro"/>
              </a:rPr>
              <a:t>SC</a:t>
            </a:r>
            <a:endParaRPr lang="en-US" sz="2400" dirty="0">
              <a:latin typeface="Minion Pro"/>
              <a:cs typeface="Minion Pro"/>
            </a:endParaRPr>
          </a:p>
          <a:p>
            <a:pPr lvl="1"/>
            <a:r>
              <a:rPr lang="en-US" sz="2400" dirty="0" err="1" smtClean="0">
                <a:latin typeface="Minion Pro"/>
                <a:cs typeface="Minion Pro"/>
              </a:rPr>
              <a:t>getBalance</a:t>
            </a:r>
            <a:r>
              <a:rPr lang="en-US" sz="2400" dirty="0" smtClean="0">
                <a:latin typeface="Minion Pro"/>
                <a:cs typeface="Minion Pro"/>
              </a:rPr>
              <a:t> </a:t>
            </a:r>
            <a:r>
              <a:rPr lang="en-US" sz="2400" dirty="0">
                <a:latin typeface="Minion Pro"/>
                <a:cs typeface="Minion Pro"/>
                <a:sym typeface="Wingdings"/>
              </a:rPr>
              <a:t> </a:t>
            </a:r>
            <a:r>
              <a:rPr lang="en-US" sz="2400" dirty="0">
                <a:solidFill>
                  <a:srgbClr val="0000FF"/>
                </a:solidFill>
                <a:latin typeface="Minion Pro"/>
                <a:cs typeface="Minion Pro"/>
              </a:rPr>
              <a:t>CC</a:t>
            </a:r>
          </a:p>
        </p:txBody>
      </p:sp>
      <p:pic>
        <p:nvPicPr>
          <p:cNvPr id="9" name="Picture 8"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53566" y="1925171"/>
            <a:ext cx="6756400" cy="533400"/>
          </a:xfrm>
          <a:prstGeom prst="rect">
            <a:avLst/>
          </a:prstGeom>
        </p:spPr>
      </p:pic>
      <p:sp>
        <p:nvSpPr>
          <p:cNvPr id="10" name="TextBox 9"/>
          <p:cNvSpPr txBox="1"/>
          <p:nvPr/>
        </p:nvSpPr>
        <p:spPr>
          <a:xfrm>
            <a:off x="876237" y="5712554"/>
            <a:ext cx="1331951" cy="646331"/>
          </a:xfrm>
          <a:prstGeom prst="rect">
            <a:avLst/>
          </a:prstGeom>
          <a:noFill/>
          <a:ln>
            <a:solidFill>
              <a:schemeClr val="tx1"/>
            </a:solidFill>
          </a:ln>
        </p:spPr>
        <p:txBody>
          <a:bodyPr wrap="square" rtlCol="0">
            <a:spAutoFit/>
          </a:bodyPr>
          <a:lstStyle/>
          <a:p>
            <a:pPr algn="ctr"/>
            <a:r>
              <a:rPr lang="en-US" dirty="0" smtClean="0"/>
              <a:t>Strong </a:t>
            </a:r>
          </a:p>
          <a:p>
            <a:pPr algn="ctr"/>
            <a:r>
              <a:rPr lang="en-US" dirty="0" smtClean="0"/>
              <a:t>Consistency </a:t>
            </a:r>
            <a:endParaRPr lang="en-US" dirty="0"/>
          </a:p>
        </p:txBody>
      </p:sp>
      <p:sp>
        <p:nvSpPr>
          <p:cNvPr id="11" name="TextBox 10"/>
          <p:cNvSpPr txBox="1"/>
          <p:nvPr/>
        </p:nvSpPr>
        <p:spPr>
          <a:xfrm>
            <a:off x="892034" y="4765887"/>
            <a:ext cx="1300356" cy="646331"/>
          </a:xfrm>
          <a:prstGeom prst="rect">
            <a:avLst/>
          </a:prstGeom>
          <a:noFill/>
          <a:ln>
            <a:solidFill>
              <a:schemeClr val="tx1"/>
            </a:solidFill>
          </a:ln>
        </p:spPr>
        <p:txBody>
          <a:bodyPr wrap="none" rtlCol="0">
            <a:spAutoFit/>
          </a:bodyPr>
          <a:lstStyle/>
          <a:p>
            <a:pPr algn="ctr"/>
            <a:r>
              <a:rPr lang="en-US" dirty="0" smtClean="0"/>
              <a:t>Causal</a:t>
            </a:r>
          </a:p>
          <a:p>
            <a:pPr algn="ctr"/>
            <a:r>
              <a:rPr lang="en-US" dirty="0" smtClean="0"/>
              <a:t>Consistency </a:t>
            </a:r>
            <a:endParaRPr lang="en-US" dirty="0"/>
          </a:p>
        </p:txBody>
      </p:sp>
      <p:sp>
        <p:nvSpPr>
          <p:cNvPr id="12" name="TextBox 11"/>
          <p:cNvSpPr txBox="1"/>
          <p:nvPr/>
        </p:nvSpPr>
        <p:spPr>
          <a:xfrm>
            <a:off x="892034" y="3808745"/>
            <a:ext cx="1300356" cy="646331"/>
          </a:xfrm>
          <a:prstGeom prst="rect">
            <a:avLst/>
          </a:prstGeom>
          <a:noFill/>
          <a:ln>
            <a:solidFill>
              <a:schemeClr val="tx1"/>
            </a:solidFill>
          </a:ln>
        </p:spPr>
        <p:txBody>
          <a:bodyPr wrap="none" rtlCol="0">
            <a:spAutoFit/>
          </a:bodyPr>
          <a:lstStyle/>
          <a:p>
            <a:pPr algn="ctr"/>
            <a:r>
              <a:rPr lang="en-US" dirty="0" smtClean="0"/>
              <a:t>Eventual</a:t>
            </a:r>
          </a:p>
          <a:p>
            <a:pPr algn="ctr"/>
            <a:r>
              <a:rPr lang="en-US" dirty="0" smtClean="0"/>
              <a:t>Consistency </a:t>
            </a:r>
            <a:endParaRPr lang="en-US" dirty="0"/>
          </a:p>
        </p:txBody>
      </p:sp>
      <p:cxnSp>
        <p:nvCxnSpPr>
          <p:cNvPr id="13" name="Straight Connector 12"/>
          <p:cNvCxnSpPr>
            <a:stCxn id="12" idx="2"/>
            <a:endCxn id="11" idx="0"/>
          </p:cNvCxnSpPr>
          <p:nvPr/>
        </p:nvCxnSpPr>
        <p:spPr>
          <a:xfrm>
            <a:off x="1542212" y="4455076"/>
            <a:ext cx="0" cy="310811"/>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11" idx="2"/>
            <a:endCxn id="10" idx="0"/>
          </p:cNvCxnSpPr>
          <p:nvPr/>
        </p:nvCxnSpPr>
        <p:spPr>
          <a:xfrm>
            <a:off x="1542212" y="5412218"/>
            <a:ext cx="1" cy="300336"/>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5"/>
          <a:stretch>
            <a:fillRect/>
          </a:stretch>
        </p:blipFill>
        <p:spPr>
          <a:xfrm>
            <a:off x="3248958" y="4004235"/>
            <a:ext cx="3234294" cy="450841"/>
          </a:xfrm>
          <a:prstGeom prst="rect">
            <a:avLst/>
          </a:prstGeom>
        </p:spPr>
      </p:pic>
    </p:spTree>
    <p:custDataLst>
      <p:tags r:id="rId1"/>
    </p:custDataLst>
    <p:extLst>
      <p:ext uri="{BB962C8B-B14F-4D97-AF65-F5344CB8AC3E}">
        <p14:creationId xmlns:p14="http://schemas.microsoft.com/office/powerpoint/2010/main" val="2024616234"/>
      </p:ext>
    </p:extLst>
  </p:cSld>
  <p:clrMapOvr>
    <a:masterClrMapping/>
  </p:clrMapOvr>
  <mc:AlternateContent xmlns:mc="http://schemas.openxmlformats.org/markup-compatibility/2006" xmlns:p14="http://schemas.microsoft.com/office/powerpoint/2010/main">
    <mc:Choice Requires="p14">
      <p:transition spd="slow" p14:dur="2000" advTm="93777"/>
    </mc:Choice>
    <mc:Fallback xmlns="">
      <p:transition xmlns:p14="http://schemas.microsoft.com/office/powerpoint/2010/main" spd="slow" advTm="9377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10" grpId="0" animBg="1"/>
      <p:bldP spid="11" grpId="0" animBg="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181411"/>
            <a:ext cx="8337176" cy="1568823"/>
          </a:xfrm>
        </p:spPr>
        <p:txBody>
          <a:bodyPr>
            <a:normAutofit/>
          </a:bodyPr>
          <a:lstStyle/>
          <a:p>
            <a:r>
              <a:rPr lang="en-US" sz="3200" dirty="0" smtClean="0"/>
              <a:t>Our classification scheme is </a:t>
            </a:r>
            <a:r>
              <a:rPr lang="en-US" sz="3200" dirty="0" smtClean="0">
                <a:solidFill>
                  <a:srgbClr val="E42886"/>
                </a:solidFill>
              </a:rPr>
              <a:t>parametric</a:t>
            </a:r>
            <a:r>
              <a:rPr lang="en-US" sz="3200" dirty="0" smtClean="0"/>
              <a:t> with respect to the lattice of consistency levels.</a:t>
            </a:r>
            <a:endParaRPr lang="en-US" sz="3200" dirty="0"/>
          </a:p>
        </p:txBody>
      </p:sp>
    </p:spTree>
    <p:extLst>
      <p:ext uri="{BB962C8B-B14F-4D97-AF65-F5344CB8AC3E}">
        <p14:creationId xmlns:p14="http://schemas.microsoft.com/office/powerpoint/2010/main" val="168527002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0"/>
            <a:ext cx="8229600" cy="1143000"/>
          </a:xfrm>
        </p:spPr>
        <p:txBody>
          <a:bodyPr/>
          <a:lstStyle/>
          <a:p>
            <a:r>
              <a:rPr lang="en-US" dirty="0"/>
              <a:t>Classification Scheme </a:t>
            </a:r>
            <a:r>
              <a:rPr lang="en-US" dirty="0" smtClean="0"/>
              <a:t>(2)</a:t>
            </a:r>
            <a:endParaRPr lang="en-US" dirty="0"/>
          </a:p>
        </p:txBody>
      </p:sp>
      <p:pic>
        <p:nvPicPr>
          <p:cNvPr id="7" name="Picture 6"/>
          <p:cNvPicPr>
            <a:picLocks noChangeAspect="1"/>
          </p:cNvPicPr>
          <p:nvPr/>
        </p:nvPicPr>
        <p:blipFill>
          <a:blip r:embed="rId4"/>
          <a:stretch>
            <a:fillRect/>
          </a:stretch>
        </p:blipFill>
        <p:spPr>
          <a:xfrm>
            <a:off x="1308667" y="2594381"/>
            <a:ext cx="6038361" cy="4146827"/>
          </a:xfrm>
          <a:prstGeom prst="rect">
            <a:avLst/>
          </a:prstGeom>
        </p:spPr>
      </p:pic>
      <p:pic>
        <p:nvPicPr>
          <p:cNvPr id="10" name="Picture 9"/>
          <p:cNvPicPr>
            <a:picLocks noChangeAspect="1"/>
          </p:cNvPicPr>
          <p:nvPr/>
        </p:nvPicPr>
        <p:blipFill>
          <a:blip r:embed="rId5"/>
          <a:stretch>
            <a:fillRect/>
          </a:stretch>
        </p:blipFill>
        <p:spPr>
          <a:xfrm>
            <a:off x="294286" y="1246853"/>
            <a:ext cx="8555428" cy="1293012"/>
          </a:xfrm>
          <a:prstGeom prst="rect">
            <a:avLst/>
          </a:prstGeom>
        </p:spPr>
      </p:pic>
    </p:spTree>
    <p:custDataLst>
      <p:tags r:id="rId1"/>
    </p:custDataLst>
    <p:extLst>
      <p:ext uri="{BB962C8B-B14F-4D97-AF65-F5344CB8AC3E}">
        <p14:creationId xmlns:p14="http://schemas.microsoft.com/office/powerpoint/2010/main" val="3199601684"/>
      </p:ext>
    </p:extLst>
  </p:cSld>
  <p:clrMapOvr>
    <a:masterClrMapping/>
  </p:clrMapOvr>
  <mc:AlternateContent xmlns:mc="http://schemas.openxmlformats.org/markup-compatibility/2006" xmlns:p14="http://schemas.microsoft.com/office/powerpoint/2010/main">
    <mc:Choice Requires="p14">
      <p:transition spd="slow" p14:dur="2000" advTm="24274"/>
    </mc:Choice>
    <mc:Fallback xmlns="">
      <p:transition xmlns:p14="http://schemas.microsoft.com/office/powerpoint/2010/main" spd="slow" advTm="24274"/>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p:cNvSpPr txBox="1">
            <a:spLocks/>
          </p:cNvSpPr>
          <p:nvPr/>
        </p:nvSpPr>
        <p:spPr>
          <a:xfrm>
            <a:off x="457200" y="26451"/>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inion Pro"/>
                <a:ea typeface="+mj-ea"/>
                <a:cs typeface="Minion Pro"/>
              </a:defRPr>
            </a:lvl1pPr>
          </a:lstStyle>
          <a:p>
            <a:r>
              <a:rPr lang="en-US" smtClean="0"/>
              <a:t>Transactions</a:t>
            </a:r>
            <a:endParaRPr lang="en-US" dirty="0"/>
          </a:p>
        </p:txBody>
      </p:sp>
      <p:sp>
        <p:nvSpPr>
          <p:cNvPr id="30" name="Content Placeholder 2"/>
          <p:cNvSpPr txBox="1">
            <a:spLocks/>
          </p:cNvSpPr>
          <p:nvPr/>
        </p:nvSpPr>
        <p:spPr>
          <a:xfrm>
            <a:off x="457200" y="2502261"/>
            <a:ext cx="8513340" cy="58811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inion Pro"/>
                <a:ea typeface="+mn-ea"/>
                <a:cs typeface="Minion Pro"/>
              </a:defRPr>
            </a:lvl1pPr>
            <a:lvl2pPr marL="742950" indent="-285750" algn="l" defTabSz="457200" rtl="0" eaLnBrk="1" latinLnBrk="0" hangingPunct="1">
              <a:spcBef>
                <a:spcPct val="20000"/>
              </a:spcBef>
              <a:buFont typeface="Arial"/>
              <a:buChar char="–"/>
              <a:defRPr sz="2800" kern="1200">
                <a:solidFill>
                  <a:schemeClr val="tx1"/>
                </a:solidFill>
                <a:latin typeface="Minion Pro"/>
                <a:ea typeface="+mn-ea"/>
                <a:cs typeface="Minion Pro"/>
              </a:defRPr>
            </a:lvl2pPr>
            <a:lvl3pPr marL="1143000" indent="-228600" algn="l" defTabSz="457200" rtl="0" eaLnBrk="1" latinLnBrk="0" hangingPunct="1">
              <a:spcBef>
                <a:spcPct val="20000"/>
              </a:spcBef>
              <a:buFont typeface="Arial"/>
              <a:buChar char="•"/>
              <a:defRPr sz="2400" kern="1200">
                <a:solidFill>
                  <a:schemeClr val="tx1"/>
                </a:solidFill>
                <a:latin typeface="Minion Pro"/>
                <a:ea typeface="+mn-ea"/>
                <a:cs typeface="Minion Pro"/>
              </a:defRPr>
            </a:lvl3pPr>
            <a:lvl4pPr marL="16002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4pPr>
            <a:lvl5pPr marL="20574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Full atomicity can be ensured without affecting availability.</a:t>
            </a:r>
          </a:p>
        </p:txBody>
      </p:sp>
      <p:sp>
        <p:nvSpPr>
          <p:cNvPr id="31" name="Content Placeholder 2"/>
          <p:cNvSpPr txBox="1">
            <a:spLocks/>
          </p:cNvSpPr>
          <p:nvPr/>
        </p:nvSpPr>
        <p:spPr>
          <a:xfrm>
            <a:off x="457200" y="1169451"/>
            <a:ext cx="8229600" cy="135501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inion Pro"/>
                <a:ea typeface="+mn-ea"/>
                <a:cs typeface="Minion Pro"/>
              </a:defRPr>
            </a:lvl1pPr>
            <a:lvl2pPr marL="742950" indent="-285750" algn="l" defTabSz="457200" rtl="0" eaLnBrk="1" latinLnBrk="0" hangingPunct="1">
              <a:spcBef>
                <a:spcPct val="20000"/>
              </a:spcBef>
              <a:buFont typeface="Arial"/>
              <a:buChar char="–"/>
              <a:defRPr sz="2800" kern="1200">
                <a:solidFill>
                  <a:schemeClr val="tx1"/>
                </a:solidFill>
                <a:latin typeface="Minion Pro"/>
                <a:ea typeface="+mn-ea"/>
                <a:cs typeface="Minion Pro"/>
              </a:defRPr>
            </a:lvl2pPr>
            <a:lvl3pPr marL="1143000" indent="-228600" algn="l" defTabSz="457200" rtl="0" eaLnBrk="1" latinLnBrk="0" hangingPunct="1">
              <a:spcBef>
                <a:spcPct val="20000"/>
              </a:spcBef>
              <a:buFont typeface="Arial"/>
              <a:buChar char="•"/>
              <a:defRPr sz="2400" kern="1200">
                <a:solidFill>
                  <a:schemeClr val="tx1"/>
                </a:solidFill>
                <a:latin typeface="Minion Pro"/>
                <a:ea typeface="+mn-ea"/>
                <a:cs typeface="Minion Pro"/>
              </a:defRPr>
            </a:lvl3pPr>
            <a:lvl4pPr marL="16002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4pPr>
            <a:lvl5pPr marL="20574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Real applications often use transactions</a:t>
            </a:r>
          </a:p>
          <a:p>
            <a:pPr lvl="1"/>
            <a:r>
              <a:rPr lang="en-US" sz="2000" dirty="0" smtClean="0"/>
              <a:t>To write to multiple objects </a:t>
            </a:r>
            <a:r>
              <a:rPr lang="en-US" sz="2000" dirty="0" smtClean="0">
                <a:solidFill>
                  <a:srgbClr val="E42886"/>
                </a:solidFill>
              </a:rPr>
              <a:t>atomically</a:t>
            </a:r>
          </a:p>
          <a:p>
            <a:pPr lvl="1"/>
            <a:r>
              <a:rPr lang="en-US" sz="2000" dirty="0" smtClean="0"/>
              <a:t>To read consistent state of objects in </a:t>
            </a:r>
            <a:r>
              <a:rPr lang="en-US" sz="2000" dirty="0" smtClean="0">
                <a:solidFill>
                  <a:srgbClr val="E42886"/>
                </a:solidFill>
              </a:rPr>
              <a:t>isolation</a:t>
            </a:r>
            <a:r>
              <a:rPr lang="en-US" sz="2000" dirty="0" smtClean="0"/>
              <a:t>.</a:t>
            </a:r>
          </a:p>
        </p:txBody>
      </p:sp>
      <p:sp>
        <p:nvSpPr>
          <p:cNvPr id="32" name="Content Placeholder 2"/>
          <p:cNvSpPr>
            <a:spLocks noGrp="1"/>
          </p:cNvSpPr>
          <p:nvPr>
            <p:ph idx="1"/>
          </p:nvPr>
        </p:nvSpPr>
        <p:spPr>
          <a:xfrm>
            <a:off x="457200" y="3938531"/>
            <a:ext cx="8229600" cy="1420660"/>
          </a:xfrm>
        </p:spPr>
        <p:txBody>
          <a:bodyPr>
            <a:normAutofit lnSpcReduction="10000"/>
          </a:bodyPr>
          <a:lstStyle/>
          <a:p>
            <a:r>
              <a:rPr lang="en-US" sz="2400" dirty="0" smtClean="0"/>
              <a:t>Our specification language can be extended to specify isolation requirements.</a:t>
            </a:r>
          </a:p>
          <a:p>
            <a:pPr lvl="1"/>
            <a:r>
              <a:rPr lang="en-US" sz="2000" dirty="0" smtClean="0"/>
              <a:t>Add single primitive relation - </a:t>
            </a:r>
            <a:r>
              <a:rPr lang="en-US" sz="2000" dirty="0" err="1" smtClean="0">
                <a:solidFill>
                  <a:srgbClr val="000000"/>
                </a:solidFill>
                <a:latin typeface="Consolas"/>
                <a:cs typeface="Consolas"/>
              </a:rPr>
              <a:t>sametxn</a:t>
            </a:r>
            <a:r>
              <a:rPr lang="en-US" sz="2000" dirty="0">
                <a:solidFill>
                  <a:srgbClr val="000000"/>
                </a:solidFill>
                <a:latin typeface="Consolas"/>
                <a:cs typeface="Consolas"/>
              </a:rPr>
              <a:t>(</a:t>
            </a:r>
            <a:r>
              <a:rPr lang="en-US" sz="2000" dirty="0" err="1">
                <a:solidFill>
                  <a:srgbClr val="000000"/>
                </a:solidFill>
                <a:latin typeface="Consolas"/>
                <a:cs typeface="Consolas"/>
              </a:rPr>
              <a:t>a,b</a:t>
            </a:r>
            <a:r>
              <a:rPr lang="en-US" sz="2000" dirty="0" smtClean="0">
                <a:solidFill>
                  <a:srgbClr val="000000"/>
                </a:solidFill>
                <a:latin typeface="Consolas"/>
                <a:cs typeface="Consolas"/>
              </a:rPr>
              <a:t>)</a:t>
            </a:r>
            <a:endParaRPr lang="en-US" sz="2000" dirty="0">
              <a:solidFill>
                <a:srgbClr val="000000"/>
              </a:solidFill>
              <a:latin typeface="Consolas"/>
              <a:cs typeface="Consolas"/>
            </a:endParaRPr>
          </a:p>
          <a:p>
            <a:pPr lvl="1"/>
            <a:r>
              <a:rPr lang="en-US" sz="2000" dirty="0" smtClean="0"/>
              <a:t>Derived relation: </a:t>
            </a:r>
          </a:p>
        </p:txBody>
      </p:sp>
      <p:pic>
        <p:nvPicPr>
          <p:cNvPr id="33" name="Picture 32"/>
          <p:cNvPicPr>
            <a:picLocks noChangeAspect="1"/>
          </p:cNvPicPr>
          <p:nvPr/>
        </p:nvPicPr>
        <p:blipFill>
          <a:blip r:embed="rId4"/>
          <a:stretch>
            <a:fillRect/>
          </a:stretch>
        </p:blipFill>
        <p:spPr>
          <a:xfrm>
            <a:off x="1359360" y="5423948"/>
            <a:ext cx="7611180" cy="288834"/>
          </a:xfrm>
          <a:prstGeom prst="rect">
            <a:avLst/>
          </a:prstGeom>
        </p:spPr>
      </p:pic>
      <p:sp>
        <p:nvSpPr>
          <p:cNvPr id="34" name="Content Placeholder 2"/>
          <p:cNvSpPr txBox="1">
            <a:spLocks/>
          </p:cNvSpPr>
          <p:nvPr/>
        </p:nvSpPr>
        <p:spPr>
          <a:xfrm>
            <a:off x="457200" y="3066646"/>
            <a:ext cx="8229600" cy="94741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inion Pro"/>
                <a:ea typeface="+mn-ea"/>
                <a:cs typeface="Minion Pro"/>
              </a:defRPr>
            </a:lvl1pPr>
            <a:lvl2pPr marL="742950" indent="-285750" algn="l" defTabSz="457200" rtl="0" eaLnBrk="1" latinLnBrk="0" hangingPunct="1">
              <a:spcBef>
                <a:spcPct val="20000"/>
              </a:spcBef>
              <a:buFont typeface="Arial"/>
              <a:buChar char="–"/>
              <a:defRPr sz="2800" kern="1200">
                <a:solidFill>
                  <a:schemeClr val="tx1"/>
                </a:solidFill>
                <a:latin typeface="Minion Pro"/>
                <a:ea typeface="+mn-ea"/>
                <a:cs typeface="Minion Pro"/>
              </a:defRPr>
            </a:lvl2pPr>
            <a:lvl3pPr marL="1143000" indent="-228600" algn="l" defTabSz="457200" rtl="0" eaLnBrk="1" latinLnBrk="0" hangingPunct="1">
              <a:spcBef>
                <a:spcPct val="20000"/>
              </a:spcBef>
              <a:buFont typeface="Arial"/>
              <a:buChar char="•"/>
              <a:defRPr sz="2400" kern="1200">
                <a:solidFill>
                  <a:schemeClr val="tx1"/>
                </a:solidFill>
                <a:latin typeface="Minion Pro"/>
                <a:ea typeface="+mn-ea"/>
                <a:cs typeface="Minion Pro"/>
              </a:defRPr>
            </a:lvl3pPr>
            <a:lvl4pPr marL="16002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4pPr>
            <a:lvl5pPr marL="20574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Various isolation requirements, on the other hand, affect availability in various ways.</a:t>
            </a:r>
          </a:p>
        </p:txBody>
      </p:sp>
    </p:spTree>
    <p:custDataLst>
      <p:tags r:id="rId1"/>
    </p:custDataLst>
    <p:extLst>
      <p:ext uri="{BB962C8B-B14F-4D97-AF65-F5344CB8AC3E}">
        <p14:creationId xmlns:p14="http://schemas.microsoft.com/office/powerpoint/2010/main" val="3235656696"/>
      </p:ext>
    </p:extLst>
  </p:cSld>
  <p:clrMapOvr>
    <a:masterClrMapping/>
  </p:clrMapOvr>
  <mc:AlternateContent xmlns:mc="http://schemas.openxmlformats.org/markup-compatibility/2006" xmlns:p14="http://schemas.microsoft.com/office/powerpoint/2010/main">
    <mc:Choice Requires="p14">
      <p:transition spd="slow" p14:dur="2000" advTm="104152"/>
    </mc:Choice>
    <mc:Fallback xmlns="">
      <p:transition xmlns:p14="http://schemas.microsoft.com/office/powerpoint/2010/main" spd="slow" advTm="104152"/>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p:cNvGrpSpPr/>
          <p:nvPr/>
        </p:nvGrpSpPr>
        <p:grpSpPr>
          <a:xfrm>
            <a:off x="3166889" y="3887245"/>
            <a:ext cx="2632751" cy="2932675"/>
            <a:chOff x="1737196" y="4285830"/>
            <a:chExt cx="1335057" cy="2237377"/>
          </a:xfrm>
        </p:grpSpPr>
        <p:sp>
          <p:nvSpPr>
            <p:cNvPr id="5" name="Rectangle 4"/>
            <p:cNvSpPr/>
            <p:nvPr/>
          </p:nvSpPr>
          <p:spPr>
            <a:xfrm>
              <a:off x="1737196" y="4285830"/>
              <a:ext cx="1335057" cy="481775"/>
            </a:xfrm>
            <a:prstGeom prst="rect">
              <a:avLst/>
            </a:prstGeom>
          </p:spPr>
          <p:style>
            <a:lnRef idx="1">
              <a:schemeClr val="accent4"/>
            </a:lnRef>
            <a:fillRef idx="2">
              <a:schemeClr val="accent4"/>
            </a:fillRef>
            <a:effectRef idx="1">
              <a:schemeClr val="accent4"/>
            </a:effectRef>
            <a:fontRef idx="minor">
              <a:schemeClr val="dk1"/>
            </a:fontRef>
          </p:style>
          <p:txBody>
            <a:bodyPr rIns="0" rtlCol="0" anchor="ctr"/>
            <a:lstStyle/>
            <a:p>
              <a:pPr algn="ctr"/>
              <a:r>
                <a:rPr lang="en-US" dirty="0" smtClean="0"/>
                <a:t>Session 1</a:t>
              </a:r>
              <a:endParaRPr lang="en-US" dirty="0"/>
            </a:p>
          </p:txBody>
        </p:sp>
        <p:sp>
          <p:nvSpPr>
            <p:cNvPr id="6" name="Document 5"/>
            <p:cNvSpPr/>
            <p:nvPr/>
          </p:nvSpPr>
          <p:spPr>
            <a:xfrm>
              <a:off x="1737196" y="4766525"/>
              <a:ext cx="1335057" cy="1756682"/>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130000"/>
                </a:lnSpc>
              </a:pPr>
              <a:r>
                <a:rPr lang="en-US" sz="2000" dirty="0" smtClean="0"/>
                <a:t>    </a:t>
              </a:r>
              <a:br>
                <a:rPr lang="en-US" sz="2000" dirty="0" smtClean="0"/>
              </a:br>
              <a:r>
                <a:rPr lang="en-US" sz="2000" dirty="0" smtClean="0"/>
                <a:t>     </a:t>
              </a:r>
              <a:r>
                <a:rPr lang="en-US" sz="2000" dirty="0" err="1" smtClean="0"/>
                <a:t>C.withdraw</a:t>
              </a:r>
              <a:r>
                <a:rPr lang="en-US" sz="2000" dirty="0" smtClean="0"/>
                <a:t>(100)</a:t>
              </a:r>
              <a:br>
                <a:rPr lang="en-US" sz="2000" dirty="0" smtClean="0"/>
              </a:br>
              <a:endParaRPr lang="en-US" sz="400" dirty="0" smtClean="0"/>
            </a:p>
            <a:p>
              <a:pPr>
                <a:lnSpc>
                  <a:spcPct val="130000"/>
                </a:lnSpc>
              </a:pPr>
              <a:r>
                <a:rPr lang="en-US" sz="2000" dirty="0" smtClean="0"/>
                <a:t>     </a:t>
              </a:r>
              <a:r>
                <a:rPr lang="en-US" sz="2000" dirty="0" err="1" smtClean="0"/>
                <a:t>S.deposit</a:t>
              </a:r>
              <a:r>
                <a:rPr lang="en-US" sz="2000" dirty="0" smtClean="0"/>
                <a:t>(</a:t>
              </a:r>
              <a:r>
                <a:rPr lang="en-US" sz="2000" dirty="0"/>
                <a:t>100</a:t>
              </a:r>
              <a:r>
                <a:rPr lang="en-US" sz="2000" dirty="0" smtClean="0"/>
                <a:t>)</a:t>
              </a:r>
              <a:br>
                <a:rPr lang="en-US" sz="2000" dirty="0" smtClean="0"/>
              </a:br>
              <a:endParaRPr lang="en-US" sz="2000" dirty="0"/>
            </a:p>
            <a:p>
              <a:pPr>
                <a:lnSpc>
                  <a:spcPct val="130000"/>
                </a:lnSpc>
              </a:pPr>
              <a:endParaRPr lang="en-US" sz="2000" dirty="0"/>
            </a:p>
          </p:txBody>
        </p:sp>
      </p:grpSp>
      <p:pic>
        <p:nvPicPr>
          <p:cNvPr id="11" name="Picture 10"/>
          <p:cNvPicPr>
            <a:picLocks noChangeAspect="1"/>
          </p:cNvPicPr>
          <p:nvPr/>
        </p:nvPicPr>
        <p:blipFill>
          <a:blip r:embed="rId3"/>
          <a:stretch>
            <a:fillRect/>
          </a:stretch>
        </p:blipFill>
        <p:spPr>
          <a:xfrm>
            <a:off x="2201712" y="4238239"/>
            <a:ext cx="1085427" cy="1085427"/>
          </a:xfrm>
          <a:prstGeom prst="rect">
            <a:avLst/>
          </a:prstGeom>
        </p:spPr>
      </p:pic>
      <p:sp>
        <p:nvSpPr>
          <p:cNvPr id="13" name="TextBox 12"/>
          <p:cNvSpPr txBox="1"/>
          <p:nvPr/>
        </p:nvSpPr>
        <p:spPr>
          <a:xfrm>
            <a:off x="2321149" y="5410009"/>
            <a:ext cx="660872" cy="369332"/>
          </a:xfrm>
          <a:prstGeom prst="rect">
            <a:avLst/>
          </a:prstGeom>
          <a:noFill/>
        </p:spPr>
        <p:txBody>
          <a:bodyPr wrap="none" rtlCol="0">
            <a:spAutoFit/>
          </a:bodyPr>
          <a:lstStyle/>
          <a:p>
            <a:r>
              <a:rPr lang="en-US" b="1" dirty="0" smtClean="0">
                <a:solidFill>
                  <a:srgbClr val="FF0000"/>
                </a:solidFill>
                <a:latin typeface="Minion Pro"/>
                <a:cs typeface="Minion Pro"/>
              </a:rPr>
              <a:t>A</a:t>
            </a:r>
            <a:r>
              <a:rPr lang="en-US" dirty="0" smtClean="0">
                <a:latin typeface="Minion Pro"/>
                <a:cs typeface="Minion Pro"/>
              </a:rPr>
              <a:t>lice</a:t>
            </a:r>
            <a:endParaRPr lang="en-US" dirty="0">
              <a:latin typeface="Minion Pro"/>
              <a:cs typeface="Minion Pro"/>
            </a:endParaRPr>
          </a:p>
        </p:txBody>
      </p:sp>
      <p:sp>
        <p:nvSpPr>
          <p:cNvPr id="22" name="Oval 21"/>
          <p:cNvSpPr/>
          <p:nvPr/>
        </p:nvSpPr>
        <p:spPr>
          <a:xfrm>
            <a:off x="5817965" y="4985928"/>
            <a:ext cx="459407" cy="42408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a</a:t>
            </a:r>
            <a:endParaRPr lang="en-US" sz="1600" baseline="-25000" dirty="0"/>
          </a:p>
        </p:txBody>
      </p:sp>
      <p:sp>
        <p:nvSpPr>
          <p:cNvPr id="35" name="Can 34"/>
          <p:cNvSpPr/>
          <p:nvPr/>
        </p:nvSpPr>
        <p:spPr>
          <a:xfrm>
            <a:off x="1191504" y="1638168"/>
            <a:ext cx="1719364" cy="1278297"/>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dirty="0" smtClean="0">
                <a:solidFill>
                  <a:srgbClr val="000000"/>
                </a:solidFill>
              </a:rPr>
              <a:t>C </a:t>
            </a:r>
            <a:r>
              <a:rPr lang="en-US" dirty="0">
                <a:solidFill>
                  <a:srgbClr val="000000"/>
                </a:solidFill>
                <a:sym typeface="Wingdings"/>
              </a:rPr>
              <a:t> </a:t>
            </a:r>
            <a:r>
              <a:rPr lang="en-US" dirty="0" smtClean="0">
                <a:solidFill>
                  <a:srgbClr val="000000"/>
                </a:solidFill>
                <a:sym typeface="Wingdings"/>
              </a:rPr>
              <a:t>W</a:t>
            </a:r>
            <a:r>
              <a:rPr lang="en-US" dirty="0" smtClean="0">
                <a:solidFill>
                  <a:srgbClr val="000000"/>
                </a:solidFill>
              </a:rPr>
              <a:t>(</a:t>
            </a:r>
            <a:r>
              <a:rPr lang="en-US" dirty="0">
                <a:solidFill>
                  <a:srgbClr val="000000"/>
                </a:solidFill>
              </a:rPr>
              <a:t>100)</a:t>
            </a:r>
          </a:p>
        </p:txBody>
      </p:sp>
      <p:sp>
        <p:nvSpPr>
          <p:cNvPr id="36" name="TextBox 35"/>
          <p:cNvSpPr txBox="1"/>
          <p:nvPr/>
        </p:nvSpPr>
        <p:spPr>
          <a:xfrm>
            <a:off x="5223049" y="1724512"/>
            <a:ext cx="680495" cy="523220"/>
          </a:xfrm>
          <a:prstGeom prst="rect">
            <a:avLst/>
          </a:prstGeom>
          <a:noFill/>
        </p:spPr>
        <p:txBody>
          <a:bodyPr wrap="none" rtlCol="0">
            <a:spAutoFit/>
          </a:bodyPr>
          <a:lstStyle/>
          <a:p>
            <a:r>
              <a:rPr lang="en-US" sz="2800" dirty="0" smtClean="0"/>
              <a:t>……</a:t>
            </a:r>
            <a:endParaRPr lang="en-US" sz="2800" dirty="0"/>
          </a:p>
        </p:txBody>
      </p:sp>
      <p:sp>
        <p:nvSpPr>
          <p:cNvPr id="37" name="Can 36"/>
          <p:cNvSpPr/>
          <p:nvPr/>
        </p:nvSpPr>
        <p:spPr>
          <a:xfrm>
            <a:off x="3409562" y="1638169"/>
            <a:ext cx="1813487" cy="127829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dirty="0">
                <a:solidFill>
                  <a:srgbClr val="000000"/>
                </a:solidFill>
              </a:rPr>
              <a:t>C </a:t>
            </a:r>
            <a:r>
              <a:rPr lang="en-US" dirty="0">
                <a:solidFill>
                  <a:srgbClr val="000000"/>
                </a:solidFill>
                <a:sym typeface="Wingdings"/>
              </a:rPr>
              <a:t> W</a:t>
            </a:r>
            <a:r>
              <a:rPr lang="en-US" dirty="0">
                <a:solidFill>
                  <a:srgbClr val="000000"/>
                </a:solidFill>
              </a:rPr>
              <a:t>(100)</a:t>
            </a:r>
          </a:p>
        </p:txBody>
      </p:sp>
      <p:sp>
        <p:nvSpPr>
          <p:cNvPr id="38" name="Can 37"/>
          <p:cNvSpPr/>
          <p:nvPr/>
        </p:nvSpPr>
        <p:spPr>
          <a:xfrm>
            <a:off x="6111782" y="1638169"/>
            <a:ext cx="1930862" cy="127829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dirty="0">
                <a:solidFill>
                  <a:srgbClr val="000000"/>
                </a:solidFill>
              </a:rPr>
              <a:t>C </a:t>
            </a:r>
            <a:r>
              <a:rPr lang="en-US" dirty="0">
                <a:solidFill>
                  <a:srgbClr val="000000"/>
                </a:solidFill>
                <a:sym typeface="Wingdings"/>
              </a:rPr>
              <a:t> W</a:t>
            </a:r>
            <a:r>
              <a:rPr lang="en-US" dirty="0">
                <a:solidFill>
                  <a:srgbClr val="000000"/>
                </a:solidFill>
              </a:rPr>
              <a:t>(100)</a:t>
            </a:r>
          </a:p>
        </p:txBody>
      </p:sp>
      <p:sp>
        <p:nvSpPr>
          <p:cNvPr id="39" name="TextBox 38"/>
          <p:cNvSpPr txBox="1"/>
          <p:nvPr/>
        </p:nvSpPr>
        <p:spPr>
          <a:xfrm>
            <a:off x="1731379" y="1539846"/>
            <a:ext cx="426995" cy="369332"/>
          </a:xfrm>
          <a:prstGeom prst="rect">
            <a:avLst/>
          </a:prstGeom>
          <a:noFill/>
        </p:spPr>
        <p:txBody>
          <a:bodyPr wrap="none" rtlCol="0">
            <a:spAutoFit/>
          </a:bodyPr>
          <a:lstStyle/>
          <a:p>
            <a:r>
              <a:rPr lang="en-US" dirty="0" smtClean="0"/>
              <a:t>R1</a:t>
            </a:r>
            <a:endParaRPr lang="en-US" dirty="0"/>
          </a:p>
        </p:txBody>
      </p:sp>
      <p:sp>
        <p:nvSpPr>
          <p:cNvPr id="40" name="TextBox 39"/>
          <p:cNvSpPr txBox="1"/>
          <p:nvPr/>
        </p:nvSpPr>
        <p:spPr>
          <a:xfrm>
            <a:off x="4185977" y="1539846"/>
            <a:ext cx="426995" cy="369332"/>
          </a:xfrm>
          <a:prstGeom prst="rect">
            <a:avLst/>
          </a:prstGeom>
          <a:noFill/>
        </p:spPr>
        <p:txBody>
          <a:bodyPr wrap="none" rtlCol="0">
            <a:spAutoFit/>
          </a:bodyPr>
          <a:lstStyle/>
          <a:p>
            <a:r>
              <a:rPr lang="en-US" dirty="0" smtClean="0"/>
              <a:t>R2</a:t>
            </a:r>
            <a:endParaRPr lang="en-US" dirty="0"/>
          </a:p>
        </p:txBody>
      </p:sp>
      <p:sp>
        <p:nvSpPr>
          <p:cNvPr id="41" name="TextBox 40"/>
          <p:cNvSpPr txBox="1"/>
          <p:nvPr/>
        </p:nvSpPr>
        <p:spPr>
          <a:xfrm>
            <a:off x="6939022" y="1539846"/>
            <a:ext cx="431278" cy="369332"/>
          </a:xfrm>
          <a:prstGeom prst="rect">
            <a:avLst/>
          </a:prstGeom>
          <a:noFill/>
        </p:spPr>
        <p:txBody>
          <a:bodyPr wrap="none" rtlCol="0">
            <a:spAutoFit/>
          </a:bodyPr>
          <a:lstStyle/>
          <a:p>
            <a:r>
              <a:rPr lang="en-US" dirty="0" err="1" smtClean="0"/>
              <a:t>Rn</a:t>
            </a:r>
            <a:endParaRPr lang="en-US" dirty="0"/>
          </a:p>
        </p:txBody>
      </p:sp>
      <p:sp>
        <p:nvSpPr>
          <p:cNvPr id="42" name="Rectangle 41"/>
          <p:cNvSpPr/>
          <p:nvPr/>
        </p:nvSpPr>
        <p:spPr>
          <a:xfrm>
            <a:off x="783883" y="1154851"/>
            <a:ext cx="7791802" cy="2093771"/>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dirty="0" smtClean="0">
                <a:solidFill>
                  <a:schemeClr val="tx1"/>
                </a:solidFill>
              </a:rPr>
              <a:t>Replicated Data Store</a:t>
            </a:r>
            <a:endParaRPr lang="en-US" sz="2000" dirty="0">
              <a:solidFill>
                <a:schemeClr val="tx1"/>
              </a:solidFill>
            </a:endParaRPr>
          </a:p>
        </p:txBody>
      </p:sp>
      <p:cxnSp>
        <p:nvCxnSpPr>
          <p:cNvPr id="43" name="Curved Connector 42"/>
          <p:cNvCxnSpPr>
            <a:stCxn id="22" idx="0"/>
          </p:cNvCxnSpPr>
          <p:nvPr/>
        </p:nvCxnSpPr>
        <p:spPr>
          <a:xfrm rot="16200000" flipV="1">
            <a:off x="4215333" y="3153592"/>
            <a:ext cx="2069463" cy="1595210"/>
          </a:xfrm>
          <a:prstGeom prst="curved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pic>
        <p:nvPicPr>
          <p:cNvPr id="50" name="Picture 49" descr="cross2.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99051" y="5533045"/>
            <a:ext cx="274841" cy="274841"/>
          </a:xfrm>
          <a:prstGeom prst="rect">
            <a:avLst/>
          </a:prstGeom>
        </p:spPr>
      </p:pic>
      <p:pic>
        <p:nvPicPr>
          <p:cNvPr id="51" name="Picture 50" descr="tic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262328" y="5017288"/>
            <a:ext cx="474600" cy="355951"/>
          </a:xfrm>
          <a:prstGeom prst="rect">
            <a:avLst/>
          </a:prstGeom>
        </p:spPr>
      </p:pic>
      <p:sp>
        <p:nvSpPr>
          <p:cNvPr id="58" name="Title 1"/>
          <p:cNvSpPr>
            <a:spLocks noGrp="1"/>
          </p:cNvSpPr>
          <p:nvPr>
            <p:ph type="title"/>
          </p:nvPr>
        </p:nvSpPr>
        <p:spPr>
          <a:xfrm>
            <a:off x="457200" y="11851"/>
            <a:ext cx="8229600" cy="1143000"/>
          </a:xfrm>
        </p:spPr>
        <p:txBody>
          <a:bodyPr/>
          <a:lstStyle/>
          <a:p>
            <a:r>
              <a:rPr lang="en-US" dirty="0"/>
              <a:t>Replicated Bank Account </a:t>
            </a:r>
            <a:r>
              <a:rPr lang="en-US" dirty="0" smtClean="0"/>
              <a:t>(2)</a:t>
            </a:r>
            <a:endParaRPr lang="en-US" dirty="0"/>
          </a:p>
        </p:txBody>
      </p:sp>
      <p:pic>
        <p:nvPicPr>
          <p:cNvPr id="59" name="Picture 58"/>
          <p:cNvPicPr>
            <a:picLocks noChangeAspect="1"/>
          </p:cNvPicPr>
          <p:nvPr/>
        </p:nvPicPr>
        <p:blipFill>
          <a:blip r:embed="rId6"/>
          <a:stretch>
            <a:fillRect/>
          </a:stretch>
        </p:blipFill>
        <p:spPr>
          <a:xfrm>
            <a:off x="7526228" y="3841513"/>
            <a:ext cx="1080174" cy="1080174"/>
          </a:xfrm>
          <a:prstGeom prst="rect">
            <a:avLst/>
          </a:prstGeom>
        </p:spPr>
      </p:pic>
      <p:sp>
        <p:nvSpPr>
          <p:cNvPr id="60" name="TextBox 59"/>
          <p:cNvSpPr txBox="1"/>
          <p:nvPr/>
        </p:nvSpPr>
        <p:spPr>
          <a:xfrm>
            <a:off x="7638871" y="5013283"/>
            <a:ext cx="582211" cy="369332"/>
          </a:xfrm>
          <a:prstGeom prst="rect">
            <a:avLst/>
          </a:prstGeom>
          <a:noFill/>
        </p:spPr>
        <p:txBody>
          <a:bodyPr wrap="none" rtlCol="0">
            <a:spAutoFit/>
          </a:bodyPr>
          <a:lstStyle/>
          <a:p>
            <a:r>
              <a:rPr lang="en-US" b="1" dirty="0" smtClean="0">
                <a:solidFill>
                  <a:srgbClr val="FF0000"/>
                </a:solidFill>
                <a:latin typeface="Minion Pro"/>
                <a:cs typeface="Minion Pro"/>
              </a:rPr>
              <a:t>B</a:t>
            </a:r>
            <a:r>
              <a:rPr lang="en-US" dirty="0" smtClean="0">
                <a:latin typeface="Minion Pro"/>
                <a:cs typeface="Minion Pro"/>
              </a:rPr>
              <a:t>ob</a:t>
            </a:r>
            <a:endParaRPr lang="en-US" dirty="0">
              <a:latin typeface="Minion Pro"/>
              <a:cs typeface="Minion Pro"/>
            </a:endParaRPr>
          </a:p>
        </p:txBody>
      </p:sp>
      <p:cxnSp>
        <p:nvCxnSpPr>
          <p:cNvPr id="61" name="Curved Connector 60"/>
          <p:cNvCxnSpPr>
            <a:stCxn id="38" idx="3"/>
          </p:cNvCxnSpPr>
          <p:nvPr/>
        </p:nvCxnSpPr>
        <p:spPr>
          <a:xfrm rot="16200000" flipH="1">
            <a:off x="6895518" y="3098160"/>
            <a:ext cx="925048" cy="561658"/>
          </a:xfrm>
          <a:prstGeom prst="curved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64" name="Rectangle 63"/>
          <p:cNvSpPr/>
          <p:nvPr/>
        </p:nvSpPr>
        <p:spPr>
          <a:xfrm>
            <a:off x="7370300" y="5435502"/>
            <a:ext cx="1690224" cy="1107996"/>
          </a:xfrm>
          <a:prstGeom prst="rect">
            <a:avLst/>
          </a:prstGeom>
        </p:spPr>
        <p:txBody>
          <a:bodyPr wrap="none">
            <a:spAutoFit/>
          </a:bodyPr>
          <a:lstStyle/>
          <a:p>
            <a:pPr algn="ctr"/>
            <a:r>
              <a:rPr lang="en-US" sz="2200" dirty="0" smtClean="0">
                <a:solidFill>
                  <a:srgbClr val="FF0000"/>
                </a:solidFill>
                <a:latin typeface="Minion Pro"/>
                <a:cs typeface="Minion Pro"/>
              </a:rPr>
              <a:t>Reads</a:t>
            </a:r>
            <a:br>
              <a:rPr lang="en-US" sz="2200" dirty="0" smtClean="0">
                <a:solidFill>
                  <a:srgbClr val="FF0000"/>
                </a:solidFill>
                <a:latin typeface="Minion Pro"/>
                <a:cs typeface="Minion Pro"/>
              </a:rPr>
            </a:br>
            <a:r>
              <a:rPr lang="en-US" sz="2200" dirty="0" smtClean="0">
                <a:solidFill>
                  <a:srgbClr val="FF0000"/>
                </a:solidFill>
                <a:latin typeface="Minion Pro"/>
                <a:cs typeface="Minion Pro"/>
              </a:rPr>
              <a:t>inconsistent</a:t>
            </a:r>
            <a:br>
              <a:rPr lang="en-US" sz="2200" dirty="0" smtClean="0">
                <a:solidFill>
                  <a:srgbClr val="FF0000"/>
                </a:solidFill>
                <a:latin typeface="Minion Pro"/>
                <a:cs typeface="Minion Pro"/>
              </a:rPr>
            </a:br>
            <a:r>
              <a:rPr lang="en-US" sz="2200" dirty="0" smtClean="0">
                <a:solidFill>
                  <a:srgbClr val="FF0000"/>
                </a:solidFill>
                <a:latin typeface="Minion Pro"/>
                <a:cs typeface="Minion Pro"/>
              </a:rPr>
              <a:t>state!</a:t>
            </a:r>
            <a:endParaRPr lang="en-US" sz="2200" dirty="0">
              <a:solidFill>
                <a:srgbClr val="FF0000"/>
              </a:solidFill>
              <a:latin typeface="Minion Pro"/>
              <a:cs typeface="Minion Pro"/>
            </a:endParaRPr>
          </a:p>
        </p:txBody>
      </p:sp>
    </p:spTree>
    <p:extLst>
      <p:ext uri="{BB962C8B-B14F-4D97-AF65-F5344CB8AC3E}">
        <p14:creationId xmlns:p14="http://schemas.microsoft.com/office/powerpoint/2010/main" val="3856509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wipe(down)">
                                      <p:cBhvr>
                                        <p:cTn id="13" dur="500"/>
                                        <p:tgtEl>
                                          <p:spTgt spid="43"/>
                                        </p:tgtEl>
                                      </p:cBhvr>
                                    </p:animEffec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5">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wipe(up)">
                                      <p:cBhvr>
                                        <p:cTn id="27" dur="500"/>
                                        <p:tgtEl>
                                          <p:spTgt spid="61"/>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childTnLst>
                          </p:cTn>
                        </p:par>
                        <p:par>
                          <p:cTn id="33" fill="hold">
                            <p:stCondLst>
                              <p:cond delay="500"/>
                            </p:stCondLst>
                            <p:childTnLst>
                              <p:par>
                                <p:cTn id="34" presetID="1" presetClass="entr" presetSubtype="0" fill="hold" grpId="0" nodeType="afterEffect">
                                  <p:stCondLst>
                                    <p:cond delay="0"/>
                                  </p:stCondLst>
                                  <p:childTnLst>
                                    <p:set>
                                      <p:cBhvr>
                                        <p:cTn id="35" dur="1" fill="hold">
                                          <p:stCondLst>
                                            <p:cond delay="0"/>
                                          </p:stCondLst>
                                        </p:cTn>
                                        <p:tgtEl>
                                          <p:spTgt spid="6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60" grpId="0"/>
      <p:bldP spid="64"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p:cNvGrpSpPr/>
          <p:nvPr/>
        </p:nvGrpSpPr>
        <p:grpSpPr>
          <a:xfrm>
            <a:off x="3166889" y="3887245"/>
            <a:ext cx="2632751" cy="2932675"/>
            <a:chOff x="1737196" y="4285830"/>
            <a:chExt cx="1335057" cy="2237377"/>
          </a:xfrm>
        </p:grpSpPr>
        <p:sp>
          <p:nvSpPr>
            <p:cNvPr id="5" name="Rectangle 4"/>
            <p:cNvSpPr/>
            <p:nvPr/>
          </p:nvSpPr>
          <p:spPr>
            <a:xfrm>
              <a:off x="1737196" y="4285830"/>
              <a:ext cx="1335057" cy="481775"/>
            </a:xfrm>
            <a:prstGeom prst="rect">
              <a:avLst/>
            </a:prstGeom>
          </p:spPr>
          <p:style>
            <a:lnRef idx="1">
              <a:schemeClr val="accent4"/>
            </a:lnRef>
            <a:fillRef idx="2">
              <a:schemeClr val="accent4"/>
            </a:fillRef>
            <a:effectRef idx="1">
              <a:schemeClr val="accent4"/>
            </a:effectRef>
            <a:fontRef idx="minor">
              <a:schemeClr val="dk1"/>
            </a:fontRef>
          </p:style>
          <p:txBody>
            <a:bodyPr rIns="0" rtlCol="0" anchor="ctr"/>
            <a:lstStyle/>
            <a:p>
              <a:pPr algn="ctr"/>
              <a:r>
                <a:rPr lang="en-US" dirty="0" smtClean="0"/>
                <a:t>Session 1</a:t>
              </a:r>
              <a:endParaRPr lang="en-US" dirty="0"/>
            </a:p>
          </p:txBody>
        </p:sp>
        <p:sp>
          <p:nvSpPr>
            <p:cNvPr id="6" name="Document 5"/>
            <p:cNvSpPr/>
            <p:nvPr/>
          </p:nvSpPr>
          <p:spPr>
            <a:xfrm>
              <a:off x="1737196" y="4766525"/>
              <a:ext cx="1335057" cy="1756682"/>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130000"/>
                </a:lnSpc>
              </a:pPr>
              <a:r>
                <a:rPr lang="en-US" sz="2000" dirty="0" smtClean="0"/>
                <a:t> transaction (“save”) {   </a:t>
              </a:r>
              <a:br>
                <a:rPr lang="en-US" sz="2000" dirty="0" smtClean="0"/>
              </a:br>
              <a:r>
                <a:rPr lang="en-US" sz="2000" dirty="0" smtClean="0"/>
                <a:t>     </a:t>
              </a:r>
              <a:r>
                <a:rPr lang="en-US" sz="2000" dirty="0" err="1" smtClean="0"/>
                <a:t>C.withdraw</a:t>
              </a:r>
              <a:r>
                <a:rPr lang="en-US" sz="2000" dirty="0" smtClean="0"/>
                <a:t>(100)</a:t>
              </a:r>
              <a:br>
                <a:rPr lang="en-US" sz="2000" dirty="0" smtClean="0"/>
              </a:br>
              <a:endParaRPr lang="en-US" sz="400" dirty="0" smtClean="0"/>
            </a:p>
            <a:p>
              <a:pPr>
                <a:lnSpc>
                  <a:spcPct val="130000"/>
                </a:lnSpc>
              </a:pPr>
              <a:r>
                <a:rPr lang="en-US" sz="2000" dirty="0" smtClean="0"/>
                <a:t>     </a:t>
              </a:r>
              <a:r>
                <a:rPr lang="en-US" sz="2000" dirty="0" err="1" smtClean="0"/>
                <a:t>S.deposit</a:t>
              </a:r>
              <a:r>
                <a:rPr lang="en-US" sz="2000" dirty="0" smtClean="0"/>
                <a:t>(</a:t>
              </a:r>
              <a:r>
                <a:rPr lang="en-US" sz="2000" dirty="0"/>
                <a:t>100</a:t>
              </a:r>
              <a:r>
                <a:rPr lang="en-US" sz="2000" dirty="0" smtClean="0"/>
                <a:t>)</a:t>
              </a:r>
              <a:br>
                <a:rPr lang="en-US" sz="2000" dirty="0" smtClean="0"/>
              </a:br>
              <a:r>
                <a:rPr lang="en-US" sz="2000" dirty="0" smtClean="0"/>
                <a:t>}</a:t>
              </a:r>
              <a:endParaRPr lang="en-US" sz="2000" dirty="0"/>
            </a:p>
            <a:p>
              <a:pPr>
                <a:lnSpc>
                  <a:spcPct val="130000"/>
                </a:lnSpc>
              </a:pPr>
              <a:endParaRPr lang="en-US" sz="2000" dirty="0"/>
            </a:p>
          </p:txBody>
        </p:sp>
      </p:grpSp>
      <p:pic>
        <p:nvPicPr>
          <p:cNvPr id="11" name="Picture 10"/>
          <p:cNvPicPr>
            <a:picLocks noChangeAspect="1"/>
          </p:cNvPicPr>
          <p:nvPr/>
        </p:nvPicPr>
        <p:blipFill>
          <a:blip r:embed="rId3"/>
          <a:stretch>
            <a:fillRect/>
          </a:stretch>
        </p:blipFill>
        <p:spPr>
          <a:xfrm>
            <a:off x="2201712" y="4238239"/>
            <a:ext cx="1085427" cy="1085427"/>
          </a:xfrm>
          <a:prstGeom prst="rect">
            <a:avLst/>
          </a:prstGeom>
        </p:spPr>
      </p:pic>
      <p:sp>
        <p:nvSpPr>
          <p:cNvPr id="13" name="TextBox 12"/>
          <p:cNvSpPr txBox="1"/>
          <p:nvPr/>
        </p:nvSpPr>
        <p:spPr>
          <a:xfrm>
            <a:off x="2321149" y="5410009"/>
            <a:ext cx="660872" cy="369332"/>
          </a:xfrm>
          <a:prstGeom prst="rect">
            <a:avLst/>
          </a:prstGeom>
          <a:noFill/>
        </p:spPr>
        <p:txBody>
          <a:bodyPr wrap="none" rtlCol="0">
            <a:spAutoFit/>
          </a:bodyPr>
          <a:lstStyle/>
          <a:p>
            <a:r>
              <a:rPr lang="en-US" b="1" dirty="0" smtClean="0">
                <a:solidFill>
                  <a:srgbClr val="FF0000"/>
                </a:solidFill>
                <a:latin typeface="Minion Pro"/>
                <a:cs typeface="Minion Pro"/>
              </a:rPr>
              <a:t>A</a:t>
            </a:r>
            <a:r>
              <a:rPr lang="en-US" dirty="0" smtClean="0">
                <a:latin typeface="Minion Pro"/>
                <a:cs typeface="Minion Pro"/>
              </a:rPr>
              <a:t>lice</a:t>
            </a:r>
            <a:endParaRPr lang="en-US" dirty="0">
              <a:latin typeface="Minion Pro"/>
              <a:cs typeface="Minion Pro"/>
            </a:endParaRPr>
          </a:p>
        </p:txBody>
      </p:sp>
      <p:sp>
        <p:nvSpPr>
          <p:cNvPr id="22" name="Oval 21"/>
          <p:cNvSpPr/>
          <p:nvPr/>
        </p:nvSpPr>
        <p:spPr>
          <a:xfrm>
            <a:off x="5817965" y="4985928"/>
            <a:ext cx="459407" cy="42408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lvl="0" algn="ctr"/>
            <a:r>
              <a:rPr lang="en-US" sz="1600" dirty="0" smtClean="0">
                <a:solidFill>
                  <a:prstClr val="black"/>
                </a:solidFill>
              </a:rPr>
              <a:t>a</a:t>
            </a:r>
            <a:endParaRPr lang="en-US" sz="1600" baseline="-25000" dirty="0">
              <a:solidFill>
                <a:prstClr val="black"/>
              </a:solidFill>
            </a:endParaRPr>
          </a:p>
        </p:txBody>
      </p:sp>
      <p:sp>
        <p:nvSpPr>
          <p:cNvPr id="35" name="Can 34"/>
          <p:cNvSpPr/>
          <p:nvPr/>
        </p:nvSpPr>
        <p:spPr>
          <a:xfrm>
            <a:off x="1191504" y="1638168"/>
            <a:ext cx="1719364" cy="1278297"/>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endParaRPr lang="en-US" dirty="0">
              <a:solidFill>
                <a:srgbClr val="000000"/>
              </a:solidFill>
            </a:endParaRPr>
          </a:p>
        </p:txBody>
      </p:sp>
      <p:sp>
        <p:nvSpPr>
          <p:cNvPr id="36" name="TextBox 35"/>
          <p:cNvSpPr txBox="1"/>
          <p:nvPr/>
        </p:nvSpPr>
        <p:spPr>
          <a:xfrm>
            <a:off x="5223049" y="1724512"/>
            <a:ext cx="680495" cy="523220"/>
          </a:xfrm>
          <a:prstGeom prst="rect">
            <a:avLst/>
          </a:prstGeom>
          <a:noFill/>
        </p:spPr>
        <p:txBody>
          <a:bodyPr wrap="none" rtlCol="0">
            <a:spAutoFit/>
          </a:bodyPr>
          <a:lstStyle/>
          <a:p>
            <a:r>
              <a:rPr lang="en-US" sz="2800" dirty="0" smtClean="0"/>
              <a:t>……</a:t>
            </a:r>
            <a:endParaRPr lang="en-US" sz="2800" dirty="0"/>
          </a:p>
        </p:txBody>
      </p:sp>
      <p:sp>
        <p:nvSpPr>
          <p:cNvPr id="37" name="Can 36"/>
          <p:cNvSpPr/>
          <p:nvPr/>
        </p:nvSpPr>
        <p:spPr>
          <a:xfrm>
            <a:off x="3409562" y="1638169"/>
            <a:ext cx="1813487" cy="127829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20000"/>
              </a:lnSpc>
            </a:pPr>
            <a:r>
              <a:rPr lang="en-US" dirty="0">
                <a:solidFill>
                  <a:srgbClr val="000000"/>
                </a:solidFill>
              </a:rPr>
              <a:t>C </a:t>
            </a:r>
            <a:r>
              <a:rPr lang="en-US" dirty="0">
                <a:solidFill>
                  <a:srgbClr val="000000"/>
                </a:solidFill>
                <a:sym typeface="Wingdings"/>
              </a:rPr>
              <a:t> W</a:t>
            </a:r>
            <a:r>
              <a:rPr lang="en-US" dirty="0">
                <a:solidFill>
                  <a:srgbClr val="000000"/>
                </a:solidFill>
              </a:rPr>
              <a:t>(100</a:t>
            </a:r>
            <a:r>
              <a:rPr lang="en-US" dirty="0" smtClean="0">
                <a:solidFill>
                  <a:srgbClr val="000000"/>
                </a:solidFill>
              </a:rPr>
              <a:t>)</a:t>
            </a:r>
            <a:r>
              <a:rPr lang="en-US" dirty="0">
                <a:solidFill>
                  <a:srgbClr val="000000"/>
                </a:solidFill>
              </a:rPr>
              <a:t/>
            </a:r>
            <a:br>
              <a:rPr lang="en-US" dirty="0">
                <a:solidFill>
                  <a:srgbClr val="000000"/>
                </a:solidFill>
              </a:rPr>
            </a:br>
            <a:r>
              <a:rPr lang="en-US" dirty="0" smtClean="0">
                <a:solidFill>
                  <a:srgbClr val="000000"/>
                </a:solidFill>
              </a:rPr>
              <a:t>S </a:t>
            </a:r>
            <a:r>
              <a:rPr lang="en-US" dirty="0">
                <a:solidFill>
                  <a:srgbClr val="000000"/>
                </a:solidFill>
                <a:sym typeface="Wingdings"/>
              </a:rPr>
              <a:t> </a:t>
            </a:r>
            <a:r>
              <a:rPr lang="en-US" dirty="0" smtClean="0">
                <a:solidFill>
                  <a:srgbClr val="000000"/>
                </a:solidFill>
                <a:sym typeface="Wingdings"/>
              </a:rPr>
              <a:t>D</a:t>
            </a:r>
            <a:r>
              <a:rPr lang="en-US" dirty="0" smtClean="0">
                <a:solidFill>
                  <a:srgbClr val="000000"/>
                </a:solidFill>
              </a:rPr>
              <a:t>(</a:t>
            </a:r>
            <a:r>
              <a:rPr lang="en-US" dirty="0">
                <a:solidFill>
                  <a:srgbClr val="000000"/>
                </a:solidFill>
              </a:rPr>
              <a:t>100</a:t>
            </a:r>
            <a:r>
              <a:rPr lang="en-US" dirty="0" smtClean="0">
                <a:solidFill>
                  <a:srgbClr val="000000"/>
                </a:solidFill>
              </a:rPr>
              <a:t>)</a:t>
            </a:r>
            <a:endParaRPr lang="en-US" dirty="0">
              <a:solidFill>
                <a:srgbClr val="000000"/>
              </a:solidFill>
            </a:endParaRPr>
          </a:p>
        </p:txBody>
      </p:sp>
      <p:sp>
        <p:nvSpPr>
          <p:cNvPr id="38" name="Can 37"/>
          <p:cNvSpPr/>
          <p:nvPr/>
        </p:nvSpPr>
        <p:spPr>
          <a:xfrm>
            <a:off x="6111782" y="1638169"/>
            <a:ext cx="1930862" cy="127829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20000"/>
              </a:lnSpc>
            </a:pPr>
            <a:r>
              <a:rPr lang="en-US" dirty="0">
                <a:solidFill>
                  <a:srgbClr val="000000"/>
                </a:solidFill>
              </a:rPr>
              <a:t>C </a:t>
            </a:r>
            <a:r>
              <a:rPr lang="en-US" dirty="0">
                <a:solidFill>
                  <a:srgbClr val="000000"/>
                </a:solidFill>
                <a:sym typeface="Wingdings"/>
              </a:rPr>
              <a:t> W</a:t>
            </a:r>
            <a:r>
              <a:rPr lang="en-US" dirty="0">
                <a:solidFill>
                  <a:srgbClr val="000000"/>
                </a:solidFill>
              </a:rPr>
              <a:t>(100</a:t>
            </a:r>
            <a:r>
              <a:rPr lang="en-US" dirty="0" smtClean="0">
                <a:solidFill>
                  <a:srgbClr val="000000"/>
                </a:solidFill>
              </a:rPr>
              <a:t>)</a:t>
            </a:r>
            <a:r>
              <a:rPr lang="en-US" dirty="0">
                <a:solidFill>
                  <a:srgbClr val="000000"/>
                </a:solidFill>
              </a:rPr>
              <a:t/>
            </a:r>
            <a:br>
              <a:rPr lang="en-US" dirty="0">
                <a:solidFill>
                  <a:srgbClr val="000000"/>
                </a:solidFill>
              </a:rPr>
            </a:br>
            <a:r>
              <a:rPr lang="en-US" dirty="0">
                <a:solidFill>
                  <a:srgbClr val="000000"/>
                </a:solidFill>
              </a:rPr>
              <a:t>S </a:t>
            </a:r>
            <a:r>
              <a:rPr lang="en-US" dirty="0">
                <a:solidFill>
                  <a:srgbClr val="000000"/>
                </a:solidFill>
                <a:sym typeface="Wingdings"/>
              </a:rPr>
              <a:t> D</a:t>
            </a:r>
            <a:r>
              <a:rPr lang="en-US" dirty="0">
                <a:solidFill>
                  <a:srgbClr val="000000"/>
                </a:solidFill>
              </a:rPr>
              <a:t>(100)</a:t>
            </a:r>
          </a:p>
        </p:txBody>
      </p:sp>
      <p:sp>
        <p:nvSpPr>
          <p:cNvPr id="39" name="TextBox 38"/>
          <p:cNvSpPr txBox="1"/>
          <p:nvPr/>
        </p:nvSpPr>
        <p:spPr>
          <a:xfrm>
            <a:off x="1731379" y="1539846"/>
            <a:ext cx="426995" cy="369332"/>
          </a:xfrm>
          <a:prstGeom prst="rect">
            <a:avLst/>
          </a:prstGeom>
          <a:noFill/>
        </p:spPr>
        <p:txBody>
          <a:bodyPr wrap="none" rtlCol="0">
            <a:spAutoFit/>
          </a:bodyPr>
          <a:lstStyle/>
          <a:p>
            <a:r>
              <a:rPr lang="en-US" dirty="0" smtClean="0"/>
              <a:t>R1</a:t>
            </a:r>
            <a:endParaRPr lang="en-US" dirty="0"/>
          </a:p>
        </p:txBody>
      </p:sp>
      <p:sp>
        <p:nvSpPr>
          <p:cNvPr id="40" name="TextBox 39"/>
          <p:cNvSpPr txBox="1"/>
          <p:nvPr/>
        </p:nvSpPr>
        <p:spPr>
          <a:xfrm>
            <a:off x="4185977" y="1539846"/>
            <a:ext cx="426995" cy="369332"/>
          </a:xfrm>
          <a:prstGeom prst="rect">
            <a:avLst/>
          </a:prstGeom>
          <a:noFill/>
        </p:spPr>
        <p:txBody>
          <a:bodyPr wrap="none" rtlCol="0">
            <a:spAutoFit/>
          </a:bodyPr>
          <a:lstStyle/>
          <a:p>
            <a:r>
              <a:rPr lang="en-US" dirty="0" smtClean="0"/>
              <a:t>R2</a:t>
            </a:r>
            <a:endParaRPr lang="en-US" dirty="0"/>
          </a:p>
        </p:txBody>
      </p:sp>
      <p:sp>
        <p:nvSpPr>
          <p:cNvPr id="41" name="TextBox 40"/>
          <p:cNvSpPr txBox="1"/>
          <p:nvPr/>
        </p:nvSpPr>
        <p:spPr>
          <a:xfrm>
            <a:off x="6939022" y="1539846"/>
            <a:ext cx="431278" cy="369332"/>
          </a:xfrm>
          <a:prstGeom prst="rect">
            <a:avLst/>
          </a:prstGeom>
          <a:noFill/>
        </p:spPr>
        <p:txBody>
          <a:bodyPr wrap="none" rtlCol="0">
            <a:spAutoFit/>
          </a:bodyPr>
          <a:lstStyle/>
          <a:p>
            <a:r>
              <a:rPr lang="en-US" dirty="0" err="1" smtClean="0"/>
              <a:t>Rn</a:t>
            </a:r>
            <a:endParaRPr lang="en-US" dirty="0"/>
          </a:p>
        </p:txBody>
      </p:sp>
      <p:sp>
        <p:nvSpPr>
          <p:cNvPr id="42" name="Rectangle 41"/>
          <p:cNvSpPr/>
          <p:nvPr/>
        </p:nvSpPr>
        <p:spPr>
          <a:xfrm>
            <a:off x="783883" y="1154851"/>
            <a:ext cx="7791802" cy="2093771"/>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dirty="0" smtClean="0">
                <a:solidFill>
                  <a:schemeClr val="tx1"/>
                </a:solidFill>
              </a:rPr>
              <a:t>Replicated Data Store</a:t>
            </a:r>
            <a:endParaRPr lang="en-US" sz="2000" dirty="0">
              <a:solidFill>
                <a:schemeClr val="tx1"/>
              </a:solidFill>
            </a:endParaRPr>
          </a:p>
        </p:txBody>
      </p:sp>
      <p:cxnSp>
        <p:nvCxnSpPr>
          <p:cNvPr id="43" name="Curved Connector 42"/>
          <p:cNvCxnSpPr>
            <a:stCxn id="22" idx="0"/>
          </p:cNvCxnSpPr>
          <p:nvPr/>
        </p:nvCxnSpPr>
        <p:spPr>
          <a:xfrm rot="16200000" flipV="1">
            <a:off x="4215333" y="3153592"/>
            <a:ext cx="2069463" cy="1595210"/>
          </a:xfrm>
          <a:prstGeom prst="curved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pic>
        <p:nvPicPr>
          <p:cNvPr id="51" name="Picture 50" descr="tick.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62328" y="5017288"/>
            <a:ext cx="474600" cy="355951"/>
          </a:xfrm>
          <a:prstGeom prst="rect">
            <a:avLst/>
          </a:prstGeom>
        </p:spPr>
      </p:pic>
      <p:sp>
        <p:nvSpPr>
          <p:cNvPr id="58" name="Title 1"/>
          <p:cNvSpPr>
            <a:spLocks noGrp="1"/>
          </p:cNvSpPr>
          <p:nvPr>
            <p:ph type="title"/>
          </p:nvPr>
        </p:nvSpPr>
        <p:spPr>
          <a:xfrm>
            <a:off x="457200" y="11851"/>
            <a:ext cx="8229600" cy="1143000"/>
          </a:xfrm>
        </p:spPr>
        <p:txBody>
          <a:bodyPr/>
          <a:lstStyle/>
          <a:p>
            <a:r>
              <a:rPr lang="en-US" dirty="0"/>
              <a:t>Replicated Bank Account </a:t>
            </a:r>
            <a:r>
              <a:rPr lang="en-US" dirty="0" smtClean="0"/>
              <a:t>(2)</a:t>
            </a:r>
            <a:endParaRPr lang="en-US" dirty="0"/>
          </a:p>
        </p:txBody>
      </p:sp>
      <p:pic>
        <p:nvPicPr>
          <p:cNvPr id="59" name="Picture 58"/>
          <p:cNvPicPr>
            <a:picLocks noChangeAspect="1"/>
          </p:cNvPicPr>
          <p:nvPr/>
        </p:nvPicPr>
        <p:blipFill>
          <a:blip r:embed="rId5"/>
          <a:stretch>
            <a:fillRect/>
          </a:stretch>
        </p:blipFill>
        <p:spPr>
          <a:xfrm>
            <a:off x="7526228" y="3841513"/>
            <a:ext cx="1080174" cy="1080174"/>
          </a:xfrm>
          <a:prstGeom prst="rect">
            <a:avLst/>
          </a:prstGeom>
        </p:spPr>
      </p:pic>
      <p:sp>
        <p:nvSpPr>
          <p:cNvPr id="60" name="TextBox 59"/>
          <p:cNvSpPr txBox="1"/>
          <p:nvPr/>
        </p:nvSpPr>
        <p:spPr>
          <a:xfrm>
            <a:off x="7638871" y="5013283"/>
            <a:ext cx="582211" cy="369332"/>
          </a:xfrm>
          <a:prstGeom prst="rect">
            <a:avLst/>
          </a:prstGeom>
          <a:noFill/>
        </p:spPr>
        <p:txBody>
          <a:bodyPr wrap="none" rtlCol="0">
            <a:spAutoFit/>
          </a:bodyPr>
          <a:lstStyle/>
          <a:p>
            <a:r>
              <a:rPr lang="en-US" b="1" dirty="0" smtClean="0">
                <a:solidFill>
                  <a:srgbClr val="FF0000"/>
                </a:solidFill>
                <a:latin typeface="Minion Pro"/>
                <a:cs typeface="Minion Pro"/>
              </a:rPr>
              <a:t>B</a:t>
            </a:r>
            <a:r>
              <a:rPr lang="en-US" dirty="0" smtClean="0">
                <a:latin typeface="Minion Pro"/>
                <a:cs typeface="Minion Pro"/>
              </a:rPr>
              <a:t>ob</a:t>
            </a:r>
            <a:endParaRPr lang="en-US" dirty="0">
              <a:latin typeface="Minion Pro"/>
              <a:cs typeface="Minion Pro"/>
            </a:endParaRPr>
          </a:p>
        </p:txBody>
      </p:sp>
      <p:cxnSp>
        <p:nvCxnSpPr>
          <p:cNvPr id="61" name="Curved Connector 60"/>
          <p:cNvCxnSpPr>
            <a:stCxn id="38" idx="3"/>
          </p:cNvCxnSpPr>
          <p:nvPr/>
        </p:nvCxnSpPr>
        <p:spPr>
          <a:xfrm rot="16200000" flipH="1">
            <a:off x="6895518" y="3098160"/>
            <a:ext cx="925048" cy="561658"/>
          </a:xfrm>
          <a:prstGeom prst="curved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64" name="Rectangle 63"/>
          <p:cNvSpPr/>
          <p:nvPr/>
        </p:nvSpPr>
        <p:spPr>
          <a:xfrm>
            <a:off x="7487945" y="5435502"/>
            <a:ext cx="1454933" cy="1107996"/>
          </a:xfrm>
          <a:prstGeom prst="rect">
            <a:avLst/>
          </a:prstGeom>
        </p:spPr>
        <p:txBody>
          <a:bodyPr wrap="none">
            <a:spAutoFit/>
          </a:bodyPr>
          <a:lstStyle/>
          <a:p>
            <a:pPr algn="ctr"/>
            <a:r>
              <a:rPr lang="en-US" sz="2200" dirty="0" smtClean="0">
                <a:solidFill>
                  <a:srgbClr val="008000"/>
                </a:solidFill>
                <a:latin typeface="Minion Pro"/>
                <a:cs typeface="Minion Pro"/>
              </a:rPr>
              <a:t>Reads</a:t>
            </a:r>
            <a:br>
              <a:rPr lang="en-US" sz="2200" dirty="0" smtClean="0">
                <a:solidFill>
                  <a:srgbClr val="008000"/>
                </a:solidFill>
                <a:latin typeface="Minion Pro"/>
                <a:cs typeface="Minion Pro"/>
              </a:rPr>
            </a:br>
            <a:r>
              <a:rPr lang="en-US" sz="2200" dirty="0" smtClean="0">
                <a:solidFill>
                  <a:srgbClr val="008000"/>
                </a:solidFill>
                <a:latin typeface="Minion Pro"/>
                <a:cs typeface="Minion Pro"/>
              </a:rPr>
              <a:t>consistent</a:t>
            </a:r>
            <a:br>
              <a:rPr lang="en-US" sz="2200" dirty="0" smtClean="0">
                <a:solidFill>
                  <a:srgbClr val="008000"/>
                </a:solidFill>
                <a:latin typeface="Minion Pro"/>
                <a:cs typeface="Minion Pro"/>
              </a:rPr>
            </a:br>
            <a:r>
              <a:rPr lang="en-US" sz="2200" dirty="0" smtClean="0">
                <a:solidFill>
                  <a:srgbClr val="008000"/>
                </a:solidFill>
                <a:latin typeface="Minion Pro"/>
                <a:cs typeface="Minion Pro"/>
              </a:rPr>
              <a:t>state.</a:t>
            </a:r>
            <a:endParaRPr lang="en-US" sz="2200" dirty="0">
              <a:solidFill>
                <a:srgbClr val="008000"/>
              </a:solidFill>
              <a:latin typeface="Minion Pro"/>
              <a:cs typeface="Minion Pro"/>
            </a:endParaRPr>
          </a:p>
        </p:txBody>
      </p:sp>
      <p:sp>
        <p:nvSpPr>
          <p:cNvPr id="24" name="Oval 23"/>
          <p:cNvSpPr/>
          <p:nvPr/>
        </p:nvSpPr>
        <p:spPr>
          <a:xfrm>
            <a:off x="5817966" y="5481323"/>
            <a:ext cx="459407" cy="42408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lvl="0" algn="ctr"/>
            <a:r>
              <a:rPr lang="en-US" sz="1600" dirty="0" smtClean="0">
                <a:solidFill>
                  <a:prstClr val="black"/>
                </a:solidFill>
              </a:rPr>
              <a:t>b</a:t>
            </a:r>
            <a:endParaRPr lang="en-US" sz="1600" baseline="-25000" dirty="0">
              <a:solidFill>
                <a:prstClr val="black"/>
              </a:solidFill>
            </a:endParaRPr>
          </a:p>
        </p:txBody>
      </p:sp>
      <p:pic>
        <p:nvPicPr>
          <p:cNvPr id="25" name="Picture 24" descr="tick.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62328" y="5481323"/>
            <a:ext cx="474600" cy="355951"/>
          </a:xfrm>
          <a:prstGeom prst="rect">
            <a:avLst/>
          </a:prstGeom>
        </p:spPr>
      </p:pic>
      <p:cxnSp>
        <p:nvCxnSpPr>
          <p:cNvPr id="26" name="Curved Connector 25"/>
          <p:cNvCxnSpPr>
            <a:stCxn id="24" idx="6"/>
          </p:cNvCxnSpPr>
          <p:nvPr/>
        </p:nvCxnSpPr>
        <p:spPr>
          <a:xfrm flipH="1" flipV="1">
            <a:off x="4612972" y="2916465"/>
            <a:ext cx="1664401" cy="2776899"/>
          </a:xfrm>
          <a:prstGeom prst="curvedConnector4">
            <a:avLst>
              <a:gd name="adj1" fmla="val -13735"/>
              <a:gd name="adj2" fmla="val 71887"/>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pic>
        <p:nvPicPr>
          <p:cNvPr id="31" name="Picture 30"/>
          <p:cNvPicPr>
            <a:picLocks noChangeAspect="1"/>
          </p:cNvPicPr>
          <p:nvPr/>
        </p:nvPicPr>
        <p:blipFill>
          <a:blip r:embed="rId5"/>
          <a:stretch>
            <a:fillRect/>
          </a:stretch>
        </p:blipFill>
        <p:spPr>
          <a:xfrm flipH="1">
            <a:off x="243796" y="3698152"/>
            <a:ext cx="1080174" cy="1080174"/>
          </a:xfrm>
          <a:prstGeom prst="rect">
            <a:avLst/>
          </a:prstGeom>
        </p:spPr>
      </p:pic>
      <p:cxnSp>
        <p:nvCxnSpPr>
          <p:cNvPr id="32" name="Curved Connector 31"/>
          <p:cNvCxnSpPr/>
          <p:nvPr/>
        </p:nvCxnSpPr>
        <p:spPr>
          <a:xfrm rot="10800000" flipV="1">
            <a:off x="1191504" y="2916465"/>
            <a:ext cx="1010212" cy="970779"/>
          </a:xfrm>
          <a:prstGeom prst="curved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626578" y="4778326"/>
            <a:ext cx="582211" cy="369332"/>
          </a:xfrm>
          <a:prstGeom prst="rect">
            <a:avLst/>
          </a:prstGeom>
          <a:noFill/>
        </p:spPr>
        <p:txBody>
          <a:bodyPr wrap="none" rtlCol="0">
            <a:spAutoFit/>
          </a:bodyPr>
          <a:lstStyle/>
          <a:p>
            <a:r>
              <a:rPr lang="en-US" b="1" dirty="0" smtClean="0">
                <a:solidFill>
                  <a:srgbClr val="FF0000"/>
                </a:solidFill>
                <a:latin typeface="Minion Pro"/>
                <a:cs typeface="Minion Pro"/>
              </a:rPr>
              <a:t>B</a:t>
            </a:r>
            <a:r>
              <a:rPr lang="en-US" dirty="0" smtClean="0">
                <a:latin typeface="Minion Pro"/>
                <a:cs typeface="Minion Pro"/>
              </a:rPr>
              <a:t>ob</a:t>
            </a:r>
            <a:endParaRPr lang="en-US" dirty="0">
              <a:latin typeface="Minion Pro"/>
              <a:cs typeface="Minion Pro"/>
            </a:endParaRPr>
          </a:p>
        </p:txBody>
      </p:sp>
      <p:sp>
        <p:nvSpPr>
          <p:cNvPr id="45" name="Rectangle 44"/>
          <p:cNvSpPr/>
          <p:nvPr/>
        </p:nvSpPr>
        <p:spPr>
          <a:xfrm>
            <a:off x="2597176" y="3347678"/>
            <a:ext cx="2265564" cy="400110"/>
          </a:xfrm>
          <a:prstGeom prst="rect">
            <a:avLst/>
          </a:prstGeom>
        </p:spPr>
        <p:txBody>
          <a:bodyPr wrap="none">
            <a:spAutoFit/>
          </a:bodyPr>
          <a:lstStyle/>
          <a:p>
            <a:pPr algn="ctr"/>
            <a:r>
              <a:rPr lang="en-US" sz="2000" dirty="0" smtClean="0">
                <a:solidFill>
                  <a:srgbClr val="008000"/>
                </a:solidFill>
                <a:latin typeface="Minion Pro"/>
                <a:cs typeface="Minion Pro"/>
              </a:rPr>
              <a:t>“save” committed.</a:t>
            </a:r>
            <a:endParaRPr lang="en-US" sz="2000" dirty="0">
              <a:solidFill>
                <a:srgbClr val="008000"/>
              </a:solidFill>
              <a:latin typeface="Minion Pro"/>
              <a:cs typeface="Minion Pro"/>
            </a:endParaRPr>
          </a:p>
        </p:txBody>
      </p:sp>
    </p:spTree>
    <p:extLst>
      <p:ext uri="{BB962C8B-B14F-4D97-AF65-F5344CB8AC3E}">
        <p14:creationId xmlns:p14="http://schemas.microsoft.com/office/powerpoint/2010/main" val="24034568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par>
                          <p:cTn id="9" fill="hold">
                            <p:stCondLst>
                              <p:cond delay="0"/>
                            </p:stCondLst>
                            <p:childTnLst>
                              <p:par>
                                <p:cTn id="10" presetID="22" presetClass="entr" presetSubtype="4" fill="hold" nodeType="after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down)">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childTnLst>
                                </p:cTn>
                              </p:par>
                            </p:childTnLst>
                          </p:cTn>
                        </p:par>
                        <p:par>
                          <p:cTn id="20" fill="hold">
                            <p:stCondLst>
                              <p:cond delay="0"/>
                            </p:stCondLst>
                            <p:childTnLst>
                              <p:par>
                                <p:cTn id="21" presetID="22" presetClass="entr" presetSubtype="4"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down)">
                                      <p:cBhvr>
                                        <p:cTn id="23" dur="500"/>
                                        <p:tgtEl>
                                          <p:spTgt spid="26"/>
                                        </p:tgtEl>
                                      </p:cBhvr>
                                    </p:animEffect>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37">
                                            <p:txEl>
                                              <p:pRg st="0" end="0"/>
                                            </p:txEl>
                                          </p:spTgt>
                                        </p:tgtEl>
                                        <p:attrNameLst>
                                          <p:attrName>style.visibility</p:attrName>
                                        </p:attrNameLst>
                                      </p:cBhvr>
                                      <p:to>
                                        <p:strVal val="visible"/>
                                      </p:to>
                                    </p:set>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0"/>
                                          </p:stCondLst>
                                        </p:cTn>
                                        <p:tgtEl>
                                          <p:spTgt spid="4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up)">
                                      <p:cBhvr>
                                        <p:cTn id="38" dur="500"/>
                                        <p:tgtEl>
                                          <p:spTgt spid="32"/>
                                        </p:tgtEl>
                                      </p:cBhvr>
                                    </p:animEffect>
                                  </p:childTnLst>
                                </p:cTn>
                              </p:par>
                              <p:par>
                                <p:cTn id="39" presetID="1"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0"/>
                                          </p:stCondLst>
                                        </p:cTn>
                                        <p:tgtEl>
                                          <p:spTgt spid="4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32"/>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31"/>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44"/>
                                        </p:tgtEl>
                                        <p:attrNameLst>
                                          <p:attrName>style.visibility</p:attrName>
                                        </p:attrNameLst>
                                      </p:cBhvr>
                                      <p:to>
                                        <p:strVal val="hidden"/>
                                      </p:to>
                                    </p:set>
                                  </p:childTnLst>
                                </p:cTn>
                              </p:par>
                            </p:childTnLst>
                          </p:cTn>
                        </p:par>
                        <p:par>
                          <p:cTn id="52" fill="hold">
                            <p:stCondLst>
                              <p:cond delay="0"/>
                            </p:stCondLst>
                            <p:childTnLst>
                              <p:par>
                                <p:cTn id="53" presetID="22" presetClass="entr" presetSubtype="1" fill="hold" nodeType="afterEffect">
                                  <p:stCondLst>
                                    <p:cond delay="0"/>
                                  </p:stCondLst>
                                  <p:childTnLst>
                                    <p:set>
                                      <p:cBhvr>
                                        <p:cTn id="54" dur="1" fill="hold">
                                          <p:stCondLst>
                                            <p:cond delay="0"/>
                                          </p:stCondLst>
                                        </p:cTn>
                                        <p:tgtEl>
                                          <p:spTgt spid="61"/>
                                        </p:tgtEl>
                                        <p:attrNameLst>
                                          <p:attrName>style.visibility</p:attrName>
                                        </p:attrNameLst>
                                      </p:cBhvr>
                                      <p:to>
                                        <p:strVal val="visible"/>
                                      </p:to>
                                    </p:set>
                                    <p:animEffect transition="in" filter="wipe(up)">
                                      <p:cBhvr>
                                        <p:cTn id="55" dur="500"/>
                                        <p:tgtEl>
                                          <p:spTgt spid="61"/>
                                        </p:tgtEl>
                                      </p:cBhvr>
                                    </p:animEffect>
                                  </p:childTnLst>
                                </p:cTn>
                              </p:par>
                              <p:par>
                                <p:cTn id="56" presetID="1" presetClass="entr" presetSubtype="0" fill="hold" nodeType="withEffect">
                                  <p:stCondLst>
                                    <p:cond delay="0"/>
                                  </p:stCondLst>
                                  <p:childTnLst>
                                    <p:set>
                                      <p:cBhvr>
                                        <p:cTn id="57" dur="1" fill="hold">
                                          <p:stCondLst>
                                            <p:cond delay="0"/>
                                          </p:stCondLst>
                                        </p:cTn>
                                        <p:tgtEl>
                                          <p:spTgt spid="59"/>
                                        </p:tgtEl>
                                        <p:attrNameLst>
                                          <p:attrName>style.visibility</p:attrName>
                                        </p:attrNameLst>
                                      </p:cBhvr>
                                      <p:to>
                                        <p:strVal val="visible"/>
                                      </p:to>
                                    </p:set>
                                  </p:childTnLst>
                                </p:cTn>
                              </p:par>
                            </p:childTnLst>
                          </p:cTn>
                        </p:par>
                        <p:par>
                          <p:cTn id="58" fill="hold">
                            <p:stCondLst>
                              <p:cond delay="500"/>
                            </p:stCondLst>
                            <p:childTnLst>
                              <p:par>
                                <p:cTn id="59" presetID="1" presetClass="entr" presetSubtype="0" fill="hold" grpId="0" nodeType="afterEffect">
                                  <p:stCondLst>
                                    <p:cond delay="0"/>
                                  </p:stCondLst>
                                  <p:childTnLst>
                                    <p:set>
                                      <p:cBhvr>
                                        <p:cTn id="60" dur="1" fill="hold">
                                          <p:stCondLst>
                                            <p:cond delay="0"/>
                                          </p:stCondLst>
                                        </p:cTn>
                                        <p:tgtEl>
                                          <p:spTgt spid="60"/>
                                        </p:tgtEl>
                                        <p:attrNameLst>
                                          <p:attrName>style.visibility</p:attrName>
                                        </p:attrNameLst>
                                      </p:cBhvr>
                                      <p:to>
                                        <p:strVal val="visible"/>
                                      </p:to>
                                    </p:set>
                                  </p:childTnLst>
                                </p:cTn>
                              </p:par>
                            </p:childTnLst>
                          </p:cTn>
                        </p:par>
                        <p:par>
                          <p:cTn id="61" fill="hold">
                            <p:stCondLst>
                              <p:cond delay="500"/>
                            </p:stCondLst>
                            <p:childTnLst>
                              <p:par>
                                <p:cTn id="62" presetID="1" presetClass="entr" presetSubtype="0" fill="hold" grpId="0" nodeType="afterEffect">
                                  <p:stCondLst>
                                    <p:cond delay="0"/>
                                  </p:stCondLst>
                                  <p:childTnLst>
                                    <p:set>
                                      <p:cBhvr>
                                        <p:cTn id="63"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60" grpId="0"/>
      <p:bldP spid="64" grpId="0"/>
      <p:bldP spid="24" grpId="0" animBg="1"/>
      <p:bldP spid="44" grpId="0"/>
      <p:bldP spid="44" grpId="1"/>
      <p:bldP spid="45"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465294"/>
            <a:ext cx="8337176" cy="1568823"/>
          </a:xfrm>
        </p:spPr>
        <p:txBody>
          <a:bodyPr>
            <a:normAutofit/>
          </a:bodyPr>
          <a:lstStyle/>
          <a:p>
            <a:r>
              <a:rPr lang="en-US" sz="3200" dirty="0" smtClean="0">
                <a:solidFill>
                  <a:srgbClr val="E42886"/>
                </a:solidFill>
              </a:rPr>
              <a:t>Atomicity of writes</a:t>
            </a:r>
            <a:r>
              <a:rPr lang="en-US" sz="3200" dirty="0" smtClean="0"/>
              <a:t> itself is not sufficient. We need transactions to ensure proper </a:t>
            </a:r>
            <a:r>
              <a:rPr lang="en-US" sz="3200" dirty="0" smtClean="0">
                <a:solidFill>
                  <a:srgbClr val="E42886"/>
                </a:solidFill>
              </a:rPr>
              <a:t>isolation for reads. </a:t>
            </a:r>
            <a:endParaRPr lang="en-US" sz="3200" dirty="0">
              <a:solidFill>
                <a:srgbClr val="E42886"/>
              </a:solidFill>
            </a:endParaRPr>
          </a:p>
        </p:txBody>
      </p:sp>
    </p:spTree>
    <p:extLst>
      <p:ext uri="{BB962C8B-B14F-4D97-AF65-F5344CB8AC3E}">
        <p14:creationId xmlns:p14="http://schemas.microsoft.com/office/powerpoint/2010/main" val="25555403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p:cNvGrpSpPr/>
          <p:nvPr/>
        </p:nvGrpSpPr>
        <p:grpSpPr>
          <a:xfrm>
            <a:off x="1116015" y="4135726"/>
            <a:ext cx="2351649" cy="2515282"/>
            <a:chOff x="1737196" y="4285830"/>
            <a:chExt cx="1141394" cy="2339372"/>
          </a:xfrm>
        </p:grpSpPr>
        <p:sp>
          <p:nvSpPr>
            <p:cNvPr id="5" name="Rectangle 4"/>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Ins="0" rtlCol="0" anchor="ctr"/>
            <a:lstStyle/>
            <a:p>
              <a:pPr algn="ctr"/>
              <a:r>
                <a:rPr lang="en-US" dirty="0" smtClean="0"/>
                <a:t>Session 1</a:t>
              </a:r>
              <a:endParaRPr lang="en-US" dirty="0"/>
            </a:p>
          </p:txBody>
        </p:sp>
        <p:sp>
          <p:nvSpPr>
            <p:cNvPr id="6" name="Document 5"/>
            <p:cNvSpPr/>
            <p:nvPr/>
          </p:nvSpPr>
          <p:spPr>
            <a:xfrm>
              <a:off x="1737196" y="4766524"/>
              <a:ext cx="1141394" cy="1858678"/>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130000"/>
                </a:lnSpc>
              </a:pPr>
              <a:r>
                <a:rPr lang="en-US" dirty="0" smtClean="0"/>
                <a:t>transaction (“save”) {</a:t>
              </a:r>
              <a:br>
                <a:rPr lang="en-US" dirty="0" smtClean="0"/>
              </a:br>
              <a:r>
                <a:rPr lang="en-US" dirty="0" smtClean="0"/>
                <a:t>    </a:t>
              </a:r>
              <a:r>
                <a:rPr lang="en-US" dirty="0" err="1" smtClean="0"/>
                <a:t>C.withdraw</a:t>
              </a:r>
              <a:r>
                <a:rPr lang="en-US" dirty="0" smtClean="0"/>
                <a:t>(100)</a:t>
              </a:r>
            </a:p>
            <a:p>
              <a:pPr>
                <a:lnSpc>
                  <a:spcPct val="130000"/>
                </a:lnSpc>
              </a:pPr>
              <a:r>
                <a:rPr lang="en-US" dirty="0" smtClean="0"/>
                <a:t>    </a:t>
              </a:r>
              <a:r>
                <a:rPr lang="en-US" dirty="0" err="1" smtClean="0"/>
                <a:t>S.deposit</a:t>
              </a:r>
              <a:r>
                <a:rPr lang="en-US" dirty="0" smtClean="0"/>
                <a:t>(</a:t>
              </a:r>
              <a:r>
                <a:rPr lang="en-US" dirty="0"/>
                <a:t>100</a:t>
              </a:r>
              <a:r>
                <a:rPr lang="en-US" dirty="0" smtClean="0"/>
                <a:t>)</a:t>
              </a:r>
              <a:br>
                <a:rPr lang="en-US" dirty="0" smtClean="0"/>
              </a:br>
              <a:r>
                <a:rPr lang="en-US" dirty="0" smtClean="0"/>
                <a:t>}</a:t>
              </a:r>
              <a:endParaRPr lang="en-US" dirty="0"/>
            </a:p>
            <a:p>
              <a:pPr>
                <a:lnSpc>
                  <a:spcPct val="130000"/>
                </a:lnSpc>
              </a:pPr>
              <a:endParaRPr lang="en-US" dirty="0"/>
            </a:p>
          </p:txBody>
        </p:sp>
      </p:grpSp>
      <p:pic>
        <p:nvPicPr>
          <p:cNvPr id="11" name="Picture 10"/>
          <p:cNvPicPr>
            <a:picLocks noChangeAspect="1"/>
          </p:cNvPicPr>
          <p:nvPr/>
        </p:nvPicPr>
        <p:blipFill>
          <a:blip r:embed="rId3"/>
          <a:stretch>
            <a:fillRect/>
          </a:stretch>
        </p:blipFill>
        <p:spPr>
          <a:xfrm>
            <a:off x="150540" y="3857665"/>
            <a:ext cx="1085427" cy="1085427"/>
          </a:xfrm>
          <a:prstGeom prst="rect">
            <a:avLst/>
          </a:prstGeom>
        </p:spPr>
      </p:pic>
      <p:pic>
        <p:nvPicPr>
          <p:cNvPr id="12" name="Picture 11"/>
          <p:cNvPicPr>
            <a:picLocks noChangeAspect="1"/>
          </p:cNvPicPr>
          <p:nvPr/>
        </p:nvPicPr>
        <p:blipFill>
          <a:blip r:embed="rId4"/>
          <a:stretch>
            <a:fillRect/>
          </a:stretch>
        </p:blipFill>
        <p:spPr>
          <a:xfrm>
            <a:off x="8259356" y="3865071"/>
            <a:ext cx="1080174" cy="1080174"/>
          </a:xfrm>
          <a:prstGeom prst="rect">
            <a:avLst/>
          </a:prstGeom>
        </p:spPr>
      </p:pic>
      <p:sp>
        <p:nvSpPr>
          <p:cNvPr id="13" name="TextBox 12"/>
          <p:cNvSpPr txBox="1"/>
          <p:nvPr/>
        </p:nvSpPr>
        <p:spPr>
          <a:xfrm>
            <a:off x="157333" y="4945245"/>
            <a:ext cx="660872" cy="369332"/>
          </a:xfrm>
          <a:prstGeom prst="rect">
            <a:avLst/>
          </a:prstGeom>
          <a:noFill/>
        </p:spPr>
        <p:txBody>
          <a:bodyPr wrap="none" rtlCol="0">
            <a:spAutoFit/>
          </a:bodyPr>
          <a:lstStyle/>
          <a:p>
            <a:r>
              <a:rPr lang="en-US" b="1" dirty="0" smtClean="0">
                <a:solidFill>
                  <a:srgbClr val="FF0000"/>
                </a:solidFill>
                <a:latin typeface="Minion Pro"/>
                <a:cs typeface="Minion Pro"/>
              </a:rPr>
              <a:t>A</a:t>
            </a:r>
            <a:r>
              <a:rPr lang="en-US" dirty="0" smtClean="0">
                <a:latin typeface="Minion Pro"/>
                <a:cs typeface="Minion Pro"/>
              </a:rPr>
              <a:t>lice</a:t>
            </a:r>
            <a:endParaRPr lang="en-US" dirty="0">
              <a:latin typeface="Minion Pro"/>
              <a:cs typeface="Minion Pro"/>
            </a:endParaRPr>
          </a:p>
        </p:txBody>
      </p:sp>
      <p:sp>
        <p:nvSpPr>
          <p:cNvPr id="14" name="TextBox 13"/>
          <p:cNvSpPr txBox="1"/>
          <p:nvPr/>
        </p:nvSpPr>
        <p:spPr>
          <a:xfrm>
            <a:off x="8372000" y="4943092"/>
            <a:ext cx="582211" cy="369332"/>
          </a:xfrm>
          <a:prstGeom prst="rect">
            <a:avLst/>
          </a:prstGeom>
          <a:noFill/>
        </p:spPr>
        <p:txBody>
          <a:bodyPr wrap="none" rtlCol="0">
            <a:spAutoFit/>
          </a:bodyPr>
          <a:lstStyle/>
          <a:p>
            <a:r>
              <a:rPr lang="en-US" b="1" dirty="0" smtClean="0">
                <a:solidFill>
                  <a:srgbClr val="FF0000"/>
                </a:solidFill>
                <a:latin typeface="Minion Pro"/>
                <a:cs typeface="Minion Pro"/>
              </a:rPr>
              <a:t>B</a:t>
            </a:r>
            <a:r>
              <a:rPr lang="en-US" dirty="0" smtClean="0">
                <a:latin typeface="Minion Pro"/>
                <a:cs typeface="Minion Pro"/>
              </a:rPr>
              <a:t>ob</a:t>
            </a:r>
            <a:endParaRPr lang="en-US" dirty="0">
              <a:latin typeface="Minion Pro"/>
              <a:cs typeface="Minion Pro"/>
            </a:endParaRPr>
          </a:p>
        </p:txBody>
      </p:sp>
      <p:grpSp>
        <p:nvGrpSpPr>
          <p:cNvPr id="17" name="Group 16"/>
          <p:cNvGrpSpPr/>
          <p:nvPr/>
        </p:nvGrpSpPr>
        <p:grpSpPr>
          <a:xfrm>
            <a:off x="5584149" y="4141126"/>
            <a:ext cx="2675207" cy="2515282"/>
            <a:chOff x="1737196" y="4285830"/>
            <a:chExt cx="1141394" cy="2339372"/>
          </a:xfrm>
        </p:grpSpPr>
        <p:sp>
          <p:nvSpPr>
            <p:cNvPr id="18" name="Rectangle 17"/>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Ins="0" rtlCol="0" anchor="ctr"/>
            <a:lstStyle/>
            <a:p>
              <a:pPr algn="ctr"/>
              <a:r>
                <a:rPr lang="en-US" dirty="0" smtClean="0"/>
                <a:t>Session 2</a:t>
              </a:r>
              <a:endParaRPr lang="en-US" dirty="0"/>
            </a:p>
          </p:txBody>
        </p:sp>
        <p:sp>
          <p:nvSpPr>
            <p:cNvPr id="19" name="Document 18"/>
            <p:cNvSpPr/>
            <p:nvPr/>
          </p:nvSpPr>
          <p:spPr>
            <a:xfrm>
              <a:off x="1737196" y="4766524"/>
              <a:ext cx="1141394" cy="1858678"/>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130000"/>
                </a:lnSpc>
              </a:pPr>
              <a:r>
                <a:rPr lang="en-US" dirty="0" smtClean="0"/>
                <a:t>    </a:t>
              </a:r>
              <a:br>
                <a:rPr lang="en-US" dirty="0" smtClean="0"/>
              </a:br>
              <a:r>
                <a:rPr lang="en-US" dirty="0" smtClean="0"/>
                <a:t>      x </a:t>
              </a:r>
              <a:r>
                <a:rPr lang="en-US" dirty="0" smtClean="0">
                  <a:sym typeface="Wingdings"/>
                </a:rPr>
                <a:t> </a:t>
              </a:r>
              <a:r>
                <a:rPr lang="en-US" dirty="0" err="1" smtClean="0"/>
                <a:t>C.getBalance</a:t>
              </a:r>
              <a:r>
                <a:rPr lang="en-US" dirty="0" smtClean="0"/>
                <a:t>()</a:t>
              </a:r>
            </a:p>
            <a:p>
              <a:pPr>
                <a:lnSpc>
                  <a:spcPct val="130000"/>
                </a:lnSpc>
              </a:pPr>
              <a:r>
                <a:rPr lang="en-US" dirty="0" smtClean="0"/>
                <a:t>      y </a:t>
              </a:r>
              <a:r>
                <a:rPr lang="en-US" dirty="0" smtClean="0">
                  <a:sym typeface="Wingdings"/>
                </a:rPr>
                <a:t> </a:t>
              </a:r>
              <a:r>
                <a:rPr lang="en-US" dirty="0" err="1" smtClean="0"/>
                <a:t>S.getBalance</a:t>
              </a:r>
              <a:r>
                <a:rPr lang="en-US" dirty="0" smtClean="0"/>
                <a:t>()</a:t>
              </a:r>
              <a:br>
                <a:rPr lang="en-US" dirty="0" smtClean="0"/>
              </a:br>
              <a:r>
                <a:rPr lang="en-US" dirty="0" smtClean="0"/>
                <a:t>      v </a:t>
              </a:r>
              <a:r>
                <a:rPr lang="en-US" dirty="0" smtClean="0">
                  <a:sym typeface="Wingdings"/>
                </a:rPr>
                <a:t> x + y</a:t>
              </a:r>
              <a:endParaRPr lang="en-US" dirty="0"/>
            </a:p>
            <a:p>
              <a:pPr>
                <a:lnSpc>
                  <a:spcPct val="130000"/>
                </a:lnSpc>
              </a:pPr>
              <a:endParaRPr lang="en-US" dirty="0"/>
            </a:p>
          </p:txBody>
        </p:sp>
      </p:grpSp>
      <p:sp>
        <p:nvSpPr>
          <p:cNvPr id="22" name="Oval 21"/>
          <p:cNvSpPr/>
          <p:nvPr/>
        </p:nvSpPr>
        <p:spPr>
          <a:xfrm>
            <a:off x="3483341" y="5029435"/>
            <a:ext cx="459407" cy="42408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lvl="0" algn="ctr"/>
            <a:r>
              <a:rPr lang="en-US" sz="1600" dirty="0" smtClean="0">
                <a:solidFill>
                  <a:prstClr val="black"/>
                </a:solidFill>
              </a:rPr>
              <a:t>a</a:t>
            </a:r>
            <a:endParaRPr lang="en-US" sz="1600" baseline="-25000" dirty="0">
              <a:solidFill>
                <a:prstClr val="black"/>
              </a:solidFill>
            </a:endParaRPr>
          </a:p>
        </p:txBody>
      </p:sp>
      <p:sp>
        <p:nvSpPr>
          <p:cNvPr id="26" name="Oval 25"/>
          <p:cNvSpPr/>
          <p:nvPr/>
        </p:nvSpPr>
        <p:spPr>
          <a:xfrm>
            <a:off x="3483341" y="5484876"/>
            <a:ext cx="459407" cy="42408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lvl="0" algn="ctr"/>
            <a:r>
              <a:rPr lang="en-US" sz="1600" dirty="0" smtClean="0">
                <a:solidFill>
                  <a:prstClr val="black"/>
                </a:solidFill>
              </a:rPr>
              <a:t>b</a:t>
            </a:r>
            <a:endParaRPr lang="en-US" sz="1600" baseline="-25000" dirty="0">
              <a:solidFill>
                <a:prstClr val="black"/>
              </a:solidFill>
            </a:endParaRPr>
          </a:p>
        </p:txBody>
      </p:sp>
      <p:sp>
        <p:nvSpPr>
          <p:cNvPr id="27" name="Oval 26"/>
          <p:cNvSpPr/>
          <p:nvPr/>
        </p:nvSpPr>
        <p:spPr>
          <a:xfrm>
            <a:off x="5072249" y="5045509"/>
            <a:ext cx="459407" cy="42408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lvl="0" algn="ctr"/>
            <a:r>
              <a:rPr lang="en-US" sz="1600" dirty="0" smtClean="0">
                <a:solidFill>
                  <a:prstClr val="black"/>
                </a:solidFill>
              </a:rPr>
              <a:t>c</a:t>
            </a:r>
            <a:endParaRPr lang="en-US" sz="1600" baseline="-25000" dirty="0">
              <a:solidFill>
                <a:prstClr val="black"/>
              </a:solidFill>
            </a:endParaRPr>
          </a:p>
        </p:txBody>
      </p:sp>
      <p:sp>
        <p:nvSpPr>
          <p:cNvPr id="20" name="Title 1"/>
          <p:cNvSpPr>
            <a:spLocks noGrp="1"/>
          </p:cNvSpPr>
          <p:nvPr>
            <p:ph type="title"/>
          </p:nvPr>
        </p:nvSpPr>
        <p:spPr>
          <a:xfrm>
            <a:off x="457200" y="11851"/>
            <a:ext cx="8229600" cy="1143000"/>
          </a:xfrm>
        </p:spPr>
        <p:txBody>
          <a:bodyPr/>
          <a:lstStyle/>
          <a:p>
            <a:r>
              <a:rPr lang="en-US" dirty="0"/>
              <a:t>Replicated Bank Account </a:t>
            </a:r>
            <a:r>
              <a:rPr lang="en-US" dirty="0" smtClean="0"/>
              <a:t>(3)</a:t>
            </a:r>
            <a:endParaRPr lang="en-US" dirty="0"/>
          </a:p>
        </p:txBody>
      </p:sp>
      <p:sp>
        <p:nvSpPr>
          <p:cNvPr id="21" name="Can 20"/>
          <p:cNvSpPr/>
          <p:nvPr/>
        </p:nvSpPr>
        <p:spPr>
          <a:xfrm>
            <a:off x="1191504" y="1638168"/>
            <a:ext cx="1719364" cy="1278297"/>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20000"/>
              </a:lnSpc>
            </a:pPr>
            <a:r>
              <a:rPr lang="en-US" dirty="0" smtClean="0">
                <a:solidFill>
                  <a:srgbClr val="000000"/>
                </a:solidFill>
              </a:rPr>
              <a:t>C </a:t>
            </a:r>
            <a:r>
              <a:rPr lang="en-US" dirty="0">
                <a:solidFill>
                  <a:srgbClr val="000000"/>
                </a:solidFill>
                <a:sym typeface="Wingdings"/>
              </a:rPr>
              <a:t> </a:t>
            </a:r>
            <a:r>
              <a:rPr lang="en-US" dirty="0" smtClean="0">
                <a:solidFill>
                  <a:srgbClr val="000000"/>
                </a:solidFill>
                <a:sym typeface="Wingdings"/>
              </a:rPr>
              <a:t>W</a:t>
            </a:r>
            <a:r>
              <a:rPr lang="en-US" dirty="0" smtClean="0">
                <a:solidFill>
                  <a:srgbClr val="000000"/>
                </a:solidFill>
              </a:rPr>
              <a:t>(</a:t>
            </a:r>
            <a:r>
              <a:rPr lang="en-US" dirty="0">
                <a:solidFill>
                  <a:srgbClr val="000000"/>
                </a:solidFill>
              </a:rPr>
              <a:t>100</a:t>
            </a:r>
            <a:r>
              <a:rPr lang="en-US" dirty="0" smtClean="0">
                <a:solidFill>
                  <a:srgbClr val="000000"/>
                </a:solidFill>
              </a:rPr>
              <a:t>)</a:t>
            </a:r>
            <a:br>
              <a:rPr lang="en-US" dirty="0" smtClean="0">
                <a:solidFill>
                  <a:srgbClr val="000000"/>
                </a:solidFill>
              </a:rPr>
            </a:br>
            <a:r>
              <a:rPr lang="en-US" dirty="0" smtClean="0">
                <a:solidFill>
                  <a:srgbClr val="000000"/>
                </a:solidFill>
              </a:rPr>
              <a:t>S </a:t>
            </a:r>
            <a:r>
              <a:rPr lang="en-US" dirty="0">
                <a:solidFill>
                  <a:srgbClr val="000000"/>
                </a:solidFill>
                <a:sym typeface="Wingdings"/>
              </a:rPr>
              <a:t> D</a:t>
            </a:r>
            <a:r>
              <a:rPr lang="en-US" dirty="0">
                <a:solidFill>
                  <a:srgbClr val="000000"/>
                </a:solidFill>
              </a:rPr>
              <a:t>(100)</a:t>
            </a:r>
          </a:p>
        </p:txBody>
      </p:sp>
      <p:sp>
        <p:nvSpPr>
          <p:cNvPr id="23" name="TextBox 22"/>
          <p:cNvSpPr txBox="1"/>
          <p:nvPr/>
        </p:nvSpPr>
        <p:spPr>
          <a:xfrm>
            <a:off x="5223049" y="1724512"/>
            <a:ext cx="680495" cy="523220"/>
          </a:xfrm>
          <a:prstGeom prst="rect">
            <a:avLst/>
          </a:prstGeom>
          <a:noFill/>
        </p:spPr>
        <p:txBody>
          <a:bodyPr wrap="none" rtlCol="0">
            <a:spAutoFit/>
          </a:bodyPr>
          <a:lstStyle/>
          <a:p>
            <a:r>
              <a:rPr lang="en-US" sz="2800" dirty="0" smtClean="0"/>
              <a:t>……</a:t>
            </a:r>
            <a:endParaRPr lang="en-US" sz="2800" dirty="0"/>
          </a:p>
        </p:txBody>
      </p:sp>
      <p:sp>
        <p:nvSpPr>
          <p:cNvPr id="24" name="Can 23"/>
          <p:cNvSpPr/>
          <p:nvPr/>
        </p:nvSpPr>
        <p:spPr>
          <a:xfrm>
            <a:off x="3409562" y="1638169"/>
            <a:ext cx="1813487" cy="127829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20000"/>
              </a:lnSpc>
            </a:pPr>
            <a:endParaRPr lang="en-US" dirty="0">
              <a:solidFill>
                <a:srgbClr val="000000"/>
              </a:solidFill>
            </a:endParaRPr>
          </a:p>
        </p:txBody>
      </p:sp>
      <p:sp>
        <p:nvSpPr>
          <p:cNvPr id="25" name="Can 24"/>
          <p:cNvSpPr/>
          <p:nvPr/>
        </p:nvSpPr>
        <p:spPr>
          <a:xfrm>
            <a:off x="6111782" y="1638169"/>
            <a:ext cx="1930862" cy="127829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20000"/>
              </a:lnSpc>
            </a:pPr>
            <a:r>
              <a:rPr lang="en-US" dirty="0">
                <a:solidFill>
                  <a:srgbClr val="000000"/>
                </a:solidFill>
              </a:rPr>
              <a:t>C </a:t>
            </a:r>
            <a:r>
              <a:rPr lang="en-US" dirty="0">
                <a:solidFill>
                  <a:srgbClr val="000000"/>
                </a:solidFill>
                <a:sym typeface="Wingdings"/>
              </a:rPr>
              <a:t> W</a:t>
            </a:r>
            <a:r>
              <a:rPr lang="en-US" dirty="0">
                <a:solidFill>
                  <a:srgbClr val="000000"/>
                </a:solidFill>
              </a:rPr>
              <a:t>(100)</a:t>
            </a:r>
            <a:br>
              <a:rPr lang="en-US" dirty="0">
                <a:solidFill>
                  <a:srgbClr val="000000"/>
                </a:solidFill>
              </a:rPr>
            </a:br>
            <a:r>
              <a:rPr lang="en-US" dirty="0">
                <a:solidFill>
                  <a:srgbClr val="000000"/>
                </a:solidFill>
              </a:rPr>
              <a:t>S </a:t>
            </a:r>
            <a:r>
              <a:rPr lang="en-US" dirty="0">
                <a:solidFill>
                  <a:srgbClr val="000000"/>
                </a:solidFill>
                <a:sym typeface="Wingdings"/>
              </a:rPr>
              <a:t> D</a:t>
            </a:r>
            <a:r>
              <a:rPr lang="en-US" dirty="0">
                <a:solidFill>
                  <a:srgbClr val="000000"/>
                </a:solidFill>
              </a:rPr>
              <a:t>(100)</a:t>
            </a:r>
          </a:p>
        </p:txBody>
      </p:sp>
      <p:sp>
        <p:nvSpPr>
          <p:cNvPr id="30" name="TextBox 29"/>
          <p:cNvSpPr txBox="1"/>
          <p:nvPr/>
        </p:nvSpPr>
        <p:spPr>
          <a:xfrm>
            <a:off x="1731379" y="1539846"/>
            <a:ext cx="426995" cy="369332"/>
          </a:xfrm>
          <a:prstGeom prst="rect">
            <a:avLst/>
          </a:prstGeom>
          <a:noFill/>
        </p:spPr>
        <p:txBody>
          <a:bodyPr wrap="none" rtlCol="0">
            <a:spAutoFit/>
          </a:bodyPr>
          <a:lstStyle/>
          <a:p>
            <a:r>
              <a:rPr lang="en-US" dirty="0" smtClean="0"/>
              <a:t>R1</a:t>
            </a:r>
            <a:endParaRPr lang="en-US" dirty="0"/>
          </a:p>
        </p:txBody>
      </p:sp>
      <p:sp>
        <p:nvSpPr>
          <p:cNvPr id="31" name="TextBox 30"/>
          <p:cNvSpPr txBox="1"/>
          <p:nvPr/>
        </p:nvSpPr>
        <p:spPr>
          <a:xfrm>
            <a:off x="4185977" y="1539846"/>
            <a:ext cx="426995" cy="369332"/>
          </a:xfrm>
          <a:prstGeom prst="rect">
            <a:avLst/>
          </a:prstGeom>
          <a:noFill/>
        </p:spPr>
        <p:txBody>
          <a:bodyPr wrap="none" rtlCol="0">
            <a:spAutoFit/>
          </a:bodyPr>
          <a:lstStyle/>
          <a:p>
            <a:r>
              <a:rPr lang="en-US" dirty="0" smtClean="0"/>
              <a:t>R2</a:t>
            </a:r>
            <a:endParaRPr lang="en-US" dirty="0"/>
          </a:p>
        </p:txBody>
      </p:sp>
      <p:sp>
        <p:nvSpPr>
          <p:cNvPr id="33" name="TextBox 32"/>
          <p:cNvSpPr txBox="1"/>
          <p:nvPr/>
        </p:nvSpPr>
        <p:spPr>
          <a:xfrm>
            <a:off x="6939022" y="1539846"/>
            <a:ext cx="431278" cy="369332"/>
          </a:xfrm>
          <a:prstGeom prst="rect">
            <a:avLst/>
          </a:prstGeom>
          <a:noFill/>
        </p:spPr>
        <p:txBody>
          <a:bodyPr wrap="none" rtlCol="0">
            <a:spAutoFit/>
          </a:bodyPr>
          <a:lstStyle/>
          <a:p>
            <a:r>
              <a:rPr lang="en-US" dirty="0" err="1" smtClean="0"/>
              <a:t>Rn</a:t>
            </a:r>
            <a:endParaRPr lang="en-US" dirty="0"/>
          </a:p>
        </p:txBody>
      </p:sp>
      <p:sp>
        <p:nvSpPr>
          <p:cNvPr id="34" name="Rectangle 33"/>
          <p:cNvSpPr/>
          <p:nvPr/>
        </p:nvSpPr>
        <p:spPr>
          <a:xfrm>
            <a:off x="783883" y="1154851"/>
            <a:ext cx="7791802" cy="2093771"/>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dirty="0" smtClean="0">
                <a:solidFill>
                  <a:schemeClr val="tx1"/>
                </a:solidFill>
              </a:rPr>
              <a:t>Replicated Data Store</a:t>
            </a:r>
            <a:endParaRPr lang="en-US" sz="2000" dirty="0">
              <a:solidFill>
                <a:schemeClr val="tx1"/>
              </a:solidFill>
            </a:endParaRPr>
          </a:p>
        </p:txBody>
      </p:sp>
      <p:sp>
        <p:nvSpPr>
          <p:cNvPr id="35" name="Oval 34"/>
          <p:cNvSpPr/>
          <p:nvPr/>
        </p:nvSpPr>
        <p:spPr>
          <a:xfrm>
            <a:off x="5072249" y="5484876"/>
            <a:ext cx="459407" cy="42408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lvl="0" algn="ctr"/>
            <a:r>
              <a:rPr lang="en-US" sz="1600" dirty="0" smtClean="0">
                <a:solidFill>
                  <a:prstClr val="black"/>
                </a:solidFill>
              </a:rPr>
              <a:t>d</a:t>
            </a:r>
            <a:endParaRPr lang="en-US" sz="1600" baseline="-25000" dirty="0">
              <a:solidFill>
                <a:prstClr val="black"/>
              </a:solidFill>
            </a:endParaRPr>
          </a:p>
        </p:txBody>
      </p:sp>
      <p:cxnSp>
        <p:nvCxnSpPr>
          <p:cNvPr id="36" name="Curved Connector 35"/>
          <p:cNvCxnSpPr>
            <a:stCxn id="22" idx="7"/>
            <a:endCxn id="21" idx="3"/>
          </p:cNvCxnSpPr>
          <p:nvPr/>
        </p:nvCxnSpPr>
        <p:spPr>
          <a:xfrm rot="16200000" flipV="1">
            <a:off x="1875791" y="3091861"/>
            <a:ext cx="2175075" cy="1824283"/>
          </a:xfrm>
          <a:prstGeom prst="curved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7" name="Curved Connector 36"/>
          <p:cNvCxnSpPr>
            <a:stCxn id="26" idx="6"/>
          </p:cNvCxnSpPr>
          <p:nvPr/>
        </p:nvCxnSpPr>
        <p:spPr>
          <a:xfrm flipH="1" flipV="1">
            <a:off x="2158374" y="2923527"/>
            <a:ext cx="1784374" cy="2773390"/>
          </a:xfrm>
          <a:prstGeom prst="curvedConnector4">
            <a:avLst>
              <a:gd name="adj1" fmla="val -12811"/>
              <a:gd name="adj2" fmla="val 69653"/>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58722" y="3295952"/>
            <a:ext cx="2265564" cy="400110"/>
          </a:xfrm>
          <a:prstGeom prst="rect">
            <a:avLst/>
          </a:prstGeom>
        </p:spPr>
        <p:txBody>
          <a:bodyPr wrap="none">
            <a:spAutoFit/>
          </a:bodyPr>
          <a:lstStyle/>
          <a:p>
            <a:pPr algn="ctr"/>
            <a:r>
              <a:rPr lang="en-US" sz="2000" dirty="0" smtClean="0">
                <a:solidFill>
                  <a:srgbClr val="008000"/>
                </a:solidFill>
                <a:latin typeface="Minion Pro"/>
                <a:cs typeface="Minion Pro"/>
              </a:rPr>
              <a:t>“save” committed.</a:t>
            </a:r>
            <a:endParaRPr lang="en-US" sz="2000" dirty="0">
              <a:solidFill>
                <a:srgbClr val="008000"/>
              </a:solidFill>
              <a:latin typeface="Minion Pro"/>
              <a:cs typeface="Minion Pro"/>
            </a:endParaRPr>
          </a:p>
        </p:txBody>
      </p:sp>
      <p:cxnSp>
        <p:nvCxnSpPr>
          <p:cNvPr id="39" name="Curved Connector 38"/>
          <p:cNvCxnSpPr>
            <a:stCxn id="27" idx="0"/>
            <a:endCxn id="25" idx="3"/>
          </p:cNvCxnSpPr>
          <p:nvPr/>
        </p:nvCxnSpPr>
        <p:spPr>
          <a:xfrm rot="5400000" flipH="1" flipV="1">
            <a:off x="5125061" y="3093357"/>
            <a:ext cx="2129044" cy="1775260"/>
          </a:xfrm>
          <a:prstGeom prst="curvedConnector3">
            <a:avLst>
              <a:gd name="adj1" fmla="val 78723"/>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3" name="Document 42"/>
          <p:cNvSpPr/>
          <p:nvPr/>
        </p:nvSpPr>
        <p:spPr>
          <a:xfrm>
            <a:off x="5584149" y="4652566"/>
            <a:ext cx="2675207" cy="1998442"/>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130000"/>
              </a:lnSpc>
            </a:pPr>
            <a:r>
              <a:rPr lang="en-US" dirty="0" smtClean="0"/>
              <a:t>    </a:t>
            </a:r>
            <a:br>
              <a:rPr lang="en-US" dirty="0" smtClean="0"/>
            </a:br>
            <a:r>
              <a:rPr lang="en-US" dirty="0" smtClean="0"/>
              <a:t>        0 </a:t>
            </a:r>
            <a:r>
              <a:rPr lang="en-US" dirty="0" smtClean="0">
                <a:sym typeface="Wingdings"/>
              </a:rPr>
              <a:t> </a:t>
            </a:r>
            <a:r>
              <a:rPr lang="en-US" dirty="0" err="1" smtClean="0"/>
              <a:t>C.getBalance</a:t>
            </a:r>
            <a:r>
              <a:rPr lang="en-US" dirty="0" smtClean="0"/>
              <a:t>()</a:t>
            </a:r>
          </a:p>
          <a:p>
            <a:pPr>
              <a:lnSpc>
                <a:spcPct val="130000"/>
              </a:lnSpc>
            </a:pPr>
            <a:r>
              <a:rPr lang="en-US" dirty="0" smtClean="0"/>
              <a:t>        y </a:t>
            </a:r>
            <a:r>
              <a:rPr lang="en-US" dirty="0" smtClean="0">
                <a:sym typeface="Wingdings"/>
              </a:rPr>
              <a:t> </a:t>
            </a:r>
            <a:r>
              <a:rPr lang="en-US" dirty="0" err="1" smtClean="0"/>
              <a:t>S.getBalance</a:t>
            </a:r>
            <a:r>
              <a:rPr lang="en-US" dirty="0" smtClean="0"/>
              <a:t>()</a:t>
            </a:r>
            <a:br>
              <a:rPr lang="en-US" dirty="0" smtClean="0"/>
            </a:br>
            <a:r>
              <a:rPr lang="en-US" dirty="0" smtClean="0"/>
              <a:t>        v </a:t>
            </a:r>
            <a:r>
              <a:rPr lang="en-US" dirty="0" smtClean="0">
                <a:sym typeface="Wingdings"/>
              </a:rPr>
              <a:t> x + y</a:t>
            </a:r>
            <a:endParaRPr lang="en-US" dirty="0"/>
          </a:p>
          <a:p>
            <a:pPr>
              <a:lnSpc>
                <a:spcPct val="130000"/>
              </a:lnSpc>
            </a:pPr>
            <a:endParaRPr lang="en-US" dirty="0"/>
          </a:p>
        </p:txBody>
      </p:sp>
      <p:cxnSp>
        <p:nvCxnSpPr>
          <p:cNvPr id="44" name="Curved Connector 43"/>
          <p:cNvCxnSpPr>
            <a:stCxn id="35" idx="2"/>
          </p:cNvCxnSpPr>
          <p:nvPr/>
        </p:nvCxnSpPr>
        <p:spPr>
          <a:xfrm rot="10800000">
            <a:off x="4612975" y="2916465"/>
            <a:ext cx="459275" cy="2780452"/>
          </a:xfrm>
          <a:prstGeom prst="curved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2" name="Document 31"/>
          <p:cNvSpPr/>
          <p:nvPr/>
        </p:nvSpPr>
        <p:spPr>
          <a:xfrm>
            <a:off x="5584149" y="4652566"/>
            <a:ext cx="2675207" cy="1998442"/>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130000"/>
              </a:lnSpc>
            </a:pPr>
            <a:r>
              <a:rPr lang="en-US" dirty="0" smtClean="0"/>
              <a:t>    </a:t>
            </a:r>
            <a:br>
              <a:rPr lang="en-US" dirty="0" smtClean="0"/>
            </a:br>
            <a:r>
              <a:rPr lang="en-US" dirty="0" smtClean="0"/>
              <a:t>        0 </a:t>
            </a:r>
            <a:r>
              <a:rPr lang="en-US" dirty="0" smtClean="0">
                <a:sym typeface="Wingdings"/>
              </a:rPr>
              <a:t> </a:t>
            </a:r>
            <a:r>
              <a:rPr lang="en-US" dirty="0" err="1" smtClean="0"/>
              <a:t>C.getBalance</a:t>
            </a:r>
            <a:r>
              <a:rPr lang="en-US" dirty="0" smtClean="0"/>
              <a:t>()</a:t>
            </a:r>
          </a:p>
          <a:p>
            <a:pPr>
              <a:lnSpc>
                <a:spcPct val="130000"/>
              </a:lnSpc>
            </a:pPr>
            <a:r>
              <a:rPr lang="en-US" dirty="0" smtClean="0"/>
              <a:t>        0 </a:t>
            </a:r>
            <a:r>
              <a:rPr lang="en-US" dirty="0" smtClean="0">
                <a:sym typeface="Wingdings"/>
              </a:rPr>
              <a:t> </a:t>
            </a:r>
            <a:r>
              <a:rPr lang="en-US" dirty="0" err="1" smtClean="0"/>
              <a:t>S.getBalance</a:t>
            </a:r>
            <a:r>
              <a:rPr lang="en-US" dirty="0" smtClean="0"/>
              <a:t>()</a:t>
            </a:r>
            <a:br>
              <a:rPr lang="en-US" dirty="0" smtClean="0"/>
            </a:br>
            <a:r>
              <a:rPr lang="en-US" dirty="0" smtClean="0"/>
              <a:t>        0 </a:t>
            </a:r>
            <a:r>
              <a:rPr lang="en-US" dirty="0" smtClean="0">
                <a:sym typeface="Wingdings"/>
              </a:rPr>
              <a:t> 0 + 0</a:t>
            </a:r>
            <a:endParaRPr lang="en-US" dirty="0"/>
          </a:p>
          <a:p>
            <a:pPr>
              <a:lnSpc>
                <a:spcPct val="130000"/>
              </a:lnSpc>
            </a:pPr>
            <a:endParaRPr lang="en-US" dirty="0"/>
          </a:p>
        </p:txBody>
      </p:sp>
      <p:pic>
        <p:nvPicPr>
          <p:cNvPr id="51" name="Picture 50" descr="cross2.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88963" y="5908957"/>
            <a:ext cx="274841" cy="274841"/>
          </a:xfrm>
          <a:prstGeom prst="rect">
            <a:avLst/>
          </a:prstGeom>
        </p:spPr>
      </p:pic>
    </p:spTree>
    <p:extLst>
      <p:ext uri="{BB962C8B-B14F-4D97-AF65-F5344CB8AC3E}">
        <p14:creationId xmlns:p14="http://schemas.microsoft.com/office/powerpoint/2010/main" val="40929138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par>
                          <p:cTn id="7" fill="hold">
                            <p:stCondLst>
                              <p:cond delay="0"/>
                            </p:stCondLst>
                            <p:childTnLst>
                              <p:par>
                                <p:cTn id="8" presetID="22" presetClass="entr" presetSubtype="4" fill="hold" nodeType="after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down)">
                                      <p:cBhvr>
                                        <p:cTn id="10" dur="500"/>
                                        <p:tgtEl>
                                          <p:spTgt spid="39"/>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4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5"/>
                                        </p:tgtEl>
                                        <p:attrNameLst>
                                          <p:attrName>style.visibility</p:attrName>
                                        </p:attrNameLst>
                                      </p:cBhvr>
                                      <p:to>
                                        <p:strVal val="visible"/>
                                      </p:to>
                                    </p:set>
                                  </p:childTnLst>
                                </p:cTn>
                              </p:par>
                            </p:childTnLst>
                          </p:cTn>
                        </p:par>
                        <p:par>
                          <p:cTn id="18" fill="hold">
                            <p:stCondLst>
                              <p:cond delay="0"/>
                            </p:stCondLst>
                            <p:childTnLst>
                              <p:par>
                                <p:cTn id="19" presetID="22" presetClass="entr" presetSubtype="4" fill="hold" nodeType="after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wipe(down)">
                                      <p:cBhvr>
                                        <p:cTn id="21" dur="500"/>
                                        <p:tgtEl>
                                          <p:spTgt spid="44"/>
                                        </p:tgtEl>
                                      </p:cBhvr>
                                    </p:animEffect>
                                  </p:childTnLst>
                                </p:cTn>
                              </p:par>
                            </p:childTnLst>
                          </p:cTn>
                        </p:par>
                        <p:par>
                          <p:cTn id="22" fill="hold">
                            <p:stCondLst>
                              <p:cond delay="500"/>
                            </p:stCondLst>
                            <p:childTnLst>
                              <p:par>
                                <p:cTn id="23" presetID="1" presetClass="entr" presetSubtype="0" fill="hold" grpId="0" nodeType="after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5" grpId="0" animBg="1"/>
      <p:bldP spid="43" grpId="0" animBg="1"/>
      <p:bldP spid="32"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p:cNvGrpSpPr/>
          <p:nvPr/>
        </p:nvGrpSpPr>
        <p:grpSpPr>
          <a:xfrm>
            <a:off x="1116015" y="1946582"/>
            <a:ext cx="2351649" cy="2515282"/>
            <a:chOff x="1737196" y="4285830"/>
            <a:chExt cx="1141394" cy="2339372"/>
          </a:xfrm>
        </p:grpSpPr>
        <p:sp>
          <p:nvSpPr>
            <p:cNvPr id="5" name="Rectangle 4"/>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Ins="0" rtlCol="0" anchor="ctr"/>
            <a:lstStyle/>
            <a:p>
              <a:pPr algn="ctr"/>
              <a:r>
                <a:rPr lang="en-US" dirty="0" smtClean="0"/>
                <a:t>Session 1</a:t>
              </a:r>
              <a:endParaRPr lang="en-US" dirty="0"/>
            </a:p>
          </p:txBody>
        </p:sp>
        <p:sp>
          <p:nvSpPr>
            <p:cNvPr id="6" name="Document 5"/>
            <p:cNvSpPr/>
            <p:nvPr/>
          </p:nvSpPr>
          <p:spPr>
            <a:xfrm>
              <a:off x="1737196" y="4766524"/>
              <a:ext cx="1141394" cy="1858678"/>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130000"/>
                </a:lnSpc>
              </a:pPr>
              <a:r>
                <a:rPr lang="en-US" dirty="0" smtClean="0"/>
                <a:t>transaction (“save”) {</a:t>
              </a:r>
              <a:br>
                <a:rPr lang="en-US" dirty="0" smtClean="0"/>
              </a:br>
              <a:r>
                <a:rPr lang="en-US" dirty="0" smtClean="0"/>
                <a:t>    </a:t>
              </a:r>
              <a:r>
                <a:rPr lang="en-US" dirty="0" err="1" smtClean="0"/>
                <a:t>C.withdraw</a:t>
              </a:r>
              <a:r>
                <a:rPr lang="en-US" dirty="0" smtClean="0"/>
                <a:t>(100)</a:t>
              </a:r>
            </a:p>
            <a:p>
              <a:pPr>
                <a:lnSpc>
                  <a:spcPct val="130000"/>
                </a:lnSpc>
              </a:pPr>
              <a:r>
                <a:rPr lang="en-US" dirty="0" smtClean="0"/>
                <a:t>    </a:t>
              </a:r>
              <a:r>
                <a:rPr lang="en-US" dirty="0" err="1" smtClean="0"/>
                <a:t>S.deposit</a:t>
              </a:r>
              <a:r>
                <a:rPr lang="en-US" dirty="0" smtClean="0"/>
                <a:t>(</a:t>
              </a:r>
              <a:r>
                <a:rPr lang="en-US" dirty="0"/>
                <a:t>100</a:t>
              </a:r>
              <a:r>
                <a:rPr lang="en-US" dirty="0" smtClean="0"/>
                <a:t>)</a:t>
              </a:r>
              <a:br>
                <a:rPr lang="en-US" dirty="0" smtClean="0"/>
              </a:br>
              <a:r>
                <a:rPr lang="en-US" dirty="0" smtClean="0"/>
                <a:t>}</a:t>
              </a:r>
              <a:endParaRPr lang="en-US" dirty="0"/>
            </a:p>
            <a:p>
              <a:pPr>
                <a:lnSpc>
                  <a:spcPct val="130000"/>
                </a:lnSpc>
              </a:pPr>
              <a:endParaRPr lang="en-US" dirty="0"/>
            </a:p>
          </p:txBody>
        </p:sp>
      </p:grpSp>
      <p:pic>
        <p:nvPicPr>
          <p:cNvPr id="11" name="Picture 10"/>
          <p:cNvPicPr>
            <a:picLocks noChangeAspect="1"/>
          </p:cNvPicPr>
          <p:nvPr/>
        </p:nvPicPr>
        <p:blipFill>
          <a:blip r:embed="rId3"/>
          <a:stretch>
            <a:fillRect/>
          </a:stretch>
        </p:blipFill>
        <p:spPr>
          <a:xfrm>
            <a:off x="150540" y="1668521"/>
            <a:ext cx="1085427" cy="1085427"/>
          </a:xfrm>
          <a:prstGeom prst="rect">
            <a:avLst/>
          </a:prstGeom>
        </p:spPr>
      </p:pic>
      <p:pic>
        <p:nvPicPr>
          <p:cNvPr id="12" name="Picture 11"/>
          <p:cNvPicPr>
            <a:picLocks noChangeAspect="1"/>
          </p:cNvPicPr>
          <p:nvPr/>
        </p:nvPicPr>
        <p:blipFill>
          <a:blip r:embed="rId4"/>
          <a:stretch>
            <a:fillRect/>
          </a:stretch>
        </p:blipFill>
        <p:spPr>
          <a:xfrm>
            <a:off x="8259356" y="1675927"/>
            <a:ext cx="1080174" cy="1080174"/>
          </a:xfrm>
          <a:prstGeom prst="rect">
            <a:avLst/>
          </a:prstGeom>
        </p:spPr>
      </p:pic>
      <p:sp>
        <p:nvSpPr>
          <p:cNvPr id="13" name="TextBox 12"/>
          <p:cNvSpPr txBox="1"/>
          <p:nvPr/>
        </p:nvSpPr>
        <p:spPr>
          <a:xfrm>
            <a:off x="157333" y="2756101"/>
            <a:ext cx="660872" cy="369332"/>
          </a:xfrm>
          <a:prstGeom prst="rect">
            <a:avLst/>
          </a:prstGeom>
          <a:noFill/>
        </p:spPr>
        <p:txBody>
          <a:bodyPr wrap="none" rtlCol="0">
            <a:spAutoFit/>
          </a:bodyPr>
          <a:lstStyle/>
          <a:p>
            <a:r>
              <a:rPr lang="en-US" b="1" dirty="0" smtClean="0">
                <a:solidFill>
                  <a:srgbClr val="FF0000"/>
                </a:solidFill>
                <a:latin typeface="Minion Pro"/>
                <a:cs typeface="Minion Pro"/>
              </a:rPr>
              <a:t>A</a:t>
            </a:r>
            <a:r>
              <a:rPr lang="en-US" dirty="0" smtClean="0">
                <a:latin typeface="Minion Pro"/>
                <a:cs typeface="Minion Pro"/>
              </a:rPr>
              <a:t>lice</a:t>
            </a:r>
            <a:endParaRPr lang="en-US" dirty="0">
              <a:latin typeface="Minion Pro"/>
              <a:cs typeface="Minion Pro"/>
            </a:endParaRPr>
          </a:p>
        </p:txBody>
      </p:sp>
      <p:sp>
        <p:nvSpPr>
          <p:cNvPr id="14" name="TextBox 13"/>
          <p:cNvSpPr txBox="1"/>
          <p:nvPr/>
        </p:nvSpPr>
        <p:spPr>
          <a:xfrm>
            <a:off x="8372000" y="2753948"/>
            <a:ext cx="582211" cy="369332"/>
          </a:xfrm>
          <a:prstGeom prst="rect">
            <a:avLst/>
          </a:prstGeom>
          <a:noFill/>
        </p:spPr>
        <p:txBody>
          <a:bodyPr wrap="none" rtlCol="0">
            <a:spAutoFit/>
          </a:bodyPr>
          <a:lstStyle/>
          <a:p>
            <a:r>
              <a:rPr lang="en-US" b="1" dirty="0" smtClean="0">
                <a:solidFill>
                  <a:srgbClr val="FF0000"/>
                </a:solidFill>
                <a:latin typeface="Minion Pro"/>
                <a:cs typeface="Minion Pro"/>
              </a:rPr>
              <a:t>B</a:t>
            </a:r>
            <a:r>
              <a:rPr lang="en-US" dirty="0" smtClean="0">
                <a:latin typeface="Minion Pro"/>
                <a:cs typeface="Minion Pro"/>
              </a:rPr>
              <a:t>ob</a:t>
            </a:r>
            <a:endParaRPr lang="en-US" dirty="0">
              <a:latin typeface="Minion Pro"/>
              <a:cs typeface="Minion Pro"/>
            </a:endParaRPr>
          </a:p>
        </p:txBody>
      </p:sp>
      <p:grpSp>
        <p:nvGrpSpPr>
          <p:cNvPr id="17" name="Group 16"/>
          <p:cNvGrpSpPr/>
          <p:nvPr/>
        </p:nvGrpSpPr>
        <p:grpSpPr>
          <a:xfrm>
            <a:off x="5584149" y="1951982"/>
            <a:ext cx="2675207" cy="2515282"/>
            <a:chOff x="1737196" y="4285830"/>
            <a:chExt cx="1141394" cy="2339372"/>
          </a:xfrm>
        </p:grpSpPr>
        <p:sp>
          <p:nvSpPr>
            <p:cNvPr id="18" name="Rectangle 17"/>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Ins="0" rtlCol="0" anchor="ctr"/>
            <a:lstStyle/>
            <a:p>
              <a:pPr algn="ctr"/>
              <a:r>
                <a:rPr lang="en-US" dirty="0" smtClean="0"/>
                <a:t>Session 2</a:t>
              </a:r>
              <a:endParaRPr lang="en-US" dirty="0"/>
            </a:p>
          </p:txBody>
        </p:sp>
        <p:sp>
          <p:nvSpPr>
            <p:cNvPr id="19" name="Document 18"/>
            <p:cNvSpPr/>
            <p:nvPr/>
          </p:nvSpPr>
          <p:spPr>
            <a:xfrm>
              <a:off x="1737196" y="4766524"/>
              <a:ext cx="1141394" cy="1858678"/>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130000"/>
                </a:lnSpc>
              </a:pPr>
              <a:r>
                <a:rPr lang="en-US" dirty="0" smtClean="0"/>
                <a:t> transaction (“</a:t>
              </a:r>
              <a:r>
                <a:rPr lang="en-US" dirty="0" err="1" smtClean="0"/>
                <a:t>totalBal</a:t>
              </a:r>
              <a:r>
                <a:rPr lang="en-US" dirty="0" smtClean="0"/>
                <a:t>”) {   </a:t>
              </a:r>
              <a:br>
                <a:rPr lang="en-US" dirty="0" smtClean="0"/>
              </a:br>
              <a:r>
                <a:rPr lang="en-US" dirty="0" smtClean="0"/>
                <a:t>      x </a:t>
              </a:r>
              <a:r>
                <a:rPr lang="en-US" dirty="0" smtClean="0">
                  <a:sym typeface="Wingdings"/>
                </a:rPr>
                <a:t> </a:t>
              </a:r>
              <a:r>
                <a:rPr lang="en-US" dirty="0" err="1" smtClean="0"/>
                <a:t>C.getBalance</a:t>
              </a:r>
              <a:r>
                <a:rPr lang="en-US" dirty="0" smtClean="0"/>
                <a:t>()</a:t>
              </a:r>
            </a:p>
            <a:p>
              <a:pPr>
                <a:lnSpc>
                  <a:spcPct val="130000"/>
                </a:lnSpc>
              </a:pPr>
              <a:r>
                <a:rPr lang="en-US" dirty="0" smtClean="0"/>
                <a:t>      y </a:t>
              </a:r>
              <a:r>
                <a:rPr lang="en-US" dirty="0" smtClean="0">
                  <a:sym typeface="Wingdings"/>
                </a:rPr>
                <a:t> </a:t>
              </a:r>
              <a:r>
                <a:rPr lang="en-US" dirty="0" err="1" smtClean="0"/>
                <a:t>S.getBalance</a:t>
              </a:r>
              <a:r>
                <a:rPr lang="en-US" dirty="0" smtClean="0"/>
                <a:t>()</a:t>
              </a:r>
              <a:br>
                <a:rPr lang="en-US" dirty="0" smtClean="0"/>
              </a:br>
              <a:r>
                <a:rPr lang="en-US" dirty="0" smtClean="0"/>
                <a:t>      v </a:t>
              </a:r>
              <a:r>
                <a:rPr lang="en-US" dirty="0" smtClean="0">
                  <a:sym typeface="Wingdings"/>
                </a:rPr>
                <a:t> x + y</a:t>
              </a:r>
              <a:endParaRPr lang="en-US" dirty="0"/>
            </a:p>
            <a:p>
              <a:pPr>
                <a:lnSpc>
                  <a:spcPct val="130000"/>
                </a:lnSpc>
              </a:pPr>
              <a:r>
                <a:rPr lang="en-US" dirty="0" smtClean="0"/>
                <a:t>}</a:t>
              </a:r>
              <a:endParaRPr lang="en-US" dirty="0"/>
            </a:p>
          </p:txBody>
        </p:sp>
      </p:grpSp>
      <p:sp>
        <p:nvSpPr>
          <p:cNvPr id="22" name="Oval 21"/>
          <p:cNvSpPr/>
          <p:nvPr/>
        </p:nvSpPr>
        <p:spPr>
          <a:xfrm>
            <a:off x="3483341" y="2840291"/>
            <a:ext cx="459407" cy="42408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lvl="0" algn="ctr"/>
            <a:r>
              <a:rPr lang="en-US" sz="1600" dirty="0" smtClean="0">
                <a:solidFill>
                  <a:prstClr val="black"/>
                </a:solidFill>
              </a:rPr>
              <a:t>a</a:t>
            </a:r>
            <a:endParaRPr lang="en-US" sz="1600" baseline="-25000" dirty="0">
              <a:solidFill>
                <a:prstClr val="black"/>
              </a:solidFill>
            </a:endParaRPr>
          </a:p>
        </p:txBody>
      </p:sp>
      <p:sp>
        <p:nvSpPr>
          <p:cNvPr id="26" name="Oval 25"/>
          <p:cNvSpPr/>
          <p:nvPr/>
        </p:nvSpPr>
        <p:spPr>
          <a:xfrm>
            <a:off x="3483341" y="3295732"/>
            <a:ext cx="459407" cy="42408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lvl="0" algn="ctr"/>
            <a:r>
              <a:rPr lang="en-US" sz="1600" dirty="0" smtClean="0">
                <a:solidFill>
                  <a:prstClr val="black"/>
                </a:solidFill>
              </a:rPr>
              <a:t>b</a:t>
            </a:r>
            <a:endParaRPr lang="en-US" sz="1600" baseline="-25000" dirty="0">
              <a:solidFill>
                <a:prstClr val="black"/>
              </a:solidFill>
            </a:endParaRPr>
          </a:p>
        </p:txBody>
      </p:sp>
      <p:sp>
        <p:nvSpPr>
          <p:cNvPr id="27" name="Oval 26"/>
          <p:cNvSpPr/>
          <p:nvPr/>
        </p:nvSpPr>
        <p:spPr>
          <a:xfrm>
            <a:off x="5072249" y="2831707"/>
            <a:ext cx="459407" cy="42408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lvl="0" algn="ctr"/>
            <a:r>
              <a:rPr lang="en-US" sz="1600" dirty="0" smtClean="0">
                <a:solidFill>
                  <a:prstClr val="black"/>
                </a:solidFill>
              </a:rPr>
              <a:t>c</a:t>
            </a:r>
            <a:endParaRPr lang="en-US" sz="1600" baseline="-25000" dirty="0">
              <a:solidFill>
                <a:prstClr val="black"/>
              </a:solidFill>
            </a:endParaRPr>
          </a:p>
        </p:txBody>
      </p:sp>
      <p:sp>
        <p:nvSpPr>
          <p:cNvPr id="20" name="Title 1"/>
          <p:cNvSpPr>
            <a:spLocks noGrp="1"/>
          </p:cNvSpPr>
          <p:nvPr>
            <p:ph type="title"/>
          </p:nvPr>
        </p:nvSpPr>
        <p:spPr>
          <a:xfrm>
            <a:off x="457200" y="11851"/>
            <a:ext cx="8229600" cy="1143000"/>
          </a:xfrm>
        </p:spPr>
        <p:txBody>
          <a:bodyPr/>
          <a:lstStyle/>
          <a:p>
            <a:r>
              <a:rPr lang="en-US" dirty="0"/>
              <a:t>Replicated Bank Account </a:t>
            </a:r>
            <a:r>
              <a:rPr lang="en-US" dirty="0" smtClean="0"/>
              <a:t>(3)</a:t>
            </a:r>
            <a:endParaRPr lang="en-US" dirty="0"/>
          </a:p>
        </p:txBody>
      </p:sp>
      <p:sp>
        <p:nvSpPr>
          <p:cNvPr id="35" name="Oval 34"/>
          <p:cNvSpPr/>
          <p:nvPr/>
        </p:nvSpPr>
        <p:spPr>
          <a:xfrm>
            <a:off x="5072249" y="3295732"/>
            <a:ext cx="459407" cy="42408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lvl="0" algn="ctr"/>
            <a:r>
              <a:rPr lang="en-US" sz="1600" dirty="0" smtClean="0">
                <a:solidFill>
                  <a:prstClr val="black"/>
                </a:solidFill>
              </a:rPr>
              <a:t>d</a:t>
            </a:r>
            <a:endParaRPr lang="en-US" sz="1200" baseline="-25000" dirty="0"/>
          </a:p>
        </p:txBody>
      </p:sp>
      <p:sp>
        <p:nvSpPr>
          <p:cNvPr id="43" name="Document 42"/>
          <p:cNvSpPr/>
          <p:nvPr/>
        </p:nvSpPr>
        <p:spPr>
          <a:xfrm>
            <a:off x="5584149" y="2463422"/>
            <a:ext cx="2675207" cy="1998442"/>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130000"/>
              </a:lnSpc>
            </a:pPr>
            <a:r>
              <a:rPr lang="en-US" dirty="0"/>
              <a:t>transaction (“</a:t>
            </a:r>
            <a:r>
              <a:rPr lang="en-US" dirty="0" err="1"/>
              <a:t>totalBal</a:t>
            </a:r>
            <a:r>
              <a:rPr lang="en-US" dirty="0"/>
              <a:t>”) {   </a:t>
            </a:r>
            <a:br>
              <a:rPr lang="en-US" dirty="0"/>
            </a:br>
            <a:r>
              <a:rPr lang="en-US" dirty="0"/>
              <a:t>        </a:t>
            </a:r>
            <a:r>
              <a:rPr lang="en-US" dirty="0" smtClean="0"/>
              <a:t>0 </a:t>
            </a:r>
            <a:r>
              <a:rPr lang="en-US" dirty="0" smtClean="0">
                <a:sym typeface="Wingdings"/>
              </a:rPr>
              <a:t> </a:t>
            </a:r>
            <a:r>
              <a:rPr lang="en-US" dirty="0" err="1" smtClean="0"/>
              <a:t>C.getBalance</a:t>
            </a:r>
            <a:r>
              <a:rPr lang="en-US" dirty="0" smtClean="0"/>
              <a:t>()</a:t>
            </a:r>
          </a:p>
          <a:p>
            <a:pPr>
              <a:lnSpc>
                <a:spcPct val="130000"/>
              </a:lnSpc>
            </a:pPr>
            <a:r>
              <a:rPr lang="en-US" dirty="0" smtClean="0"/>
              <a:t>        y </a:t>
            </a:r>
            <a:r>
              <a:rPr lang="en-US" dirty="0" smtClean="0">
                <a:sym typeface="Wingdings"/>
              </a:rPr>
              <a:t> </a:t>
            </a:r>
            <a:r>
              <a:rPr lang="en-US" dirty="0" err="1" smtClean="0"/>
              <a:t>S.getBalance</a:t>
            </a:r>
            <a:r>
              <a:rPr lang="en-US" dirty="0" smtClean="0"/>
              <a:t>()</a:t>
            </a:r>
            <a:br>
              <a:rPr lang="en-US" dirty="0" smtClean="0"/>
            </a:br>
            <a:r>
              <a:rPr lang="en-US" dirty="0" smtClean="0"/>
              <a:t>        v </a:t>
            </a:r>
            <a:r>
              <a:rPr lang="en-US" dirty="0" smtClean="0">
                <a:sym typeface="Wingdings"/>
              </a:rPr>
              <a:t> x + y</a:t>
            </a:r>
            <a:endParaRPr lang="en-US" dirty="0"/>
          </a:p>
          <a:p>
            <a:pPr>
              <a:lnSpc>
                <a:spcPct val="130000"/>
              </a:lnSpc>
            </a:pPr>
            <a:r>
              <a:rPr lang="en-US" dirty="0" smtClean="0"/>
              <a:t>}</a:t>
            </a:r>
            <a:endParaRPr lang="en-US" dirty="0"/>
          </a:p>
        </p:txBody>
      </p:sp>
      <p:sp>
        <p:nvSpPr>
          <p:cNvPr id="32" name="Document 31"/>
          <p:cNvSpPr/>
          <p:nvPr/>
        </p:nvSpPr>
        <p:spPr>
          <a:xfrm>
            <a:off x="5584149" y="2469984"/>
            <a:ext cx="2675207" cy="1998442"/>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130000"/>
              </a:lnSpc>
            </a:pPr>
            <a:r>
              <a:rPr lang="en-US" dirty="0"/>
              <a:t>transaction (“</a:t>
            </a:r>
            <a:r>
              <a:rPr lang="en-US" dirty="0" err="1"/>
              <a:t>totalBal</a:t>
            </a:r>
            <a:r>
              <a:rPr lang="en-US" dirty="0"/>
              <a:t>”) {   </a:t>
            </a:r>
            <a:br>
              <a:rPr lang="en-US" dirty="0"/>
            </a:br>
            <a:r>
              <a:rPr lang="en-US" dirty="0"/>
              <a:t>        </a:t>
            </a:r>
            <a:r>
              <a:rPr lang="en-US" dirty="0" smtClean="0"/>
              <a:t>0 </a:t>
            </a:r>
            <a:r>
              <a:rPr lang="en-US" dirty="0" smtClean="0">
                <a:sym typeface="Wingdings"/>
              </a:rPr>
              <a:t> </a:t>
            </a:r>
            <a:r>
              <a:rPr lang="en-US" dirty="0" err="1" smtClean="0"/>
              <a:t>C.getBalance</a:t>
            </a:r>
            <a:r>
              <a:rPr lang="en-US" dirty="0" smtClean="0"/>
              <a:t>()</a:t>
            </a:r>
          </a:p>
          <a:p>
            <a:pPr>
              <a:lnSpc>
                <a:spcPct val="130000"/>
              </a:lnSpc>
            </a:pPr>
            <a:r>
              <a:rPr lang="en-US" dirty="0" smtClean="0"/>
              <a:t>    100 </a:t>
            </a:r>
            <a:r>
              <a:rPr lang="en-US" dirty="0" smtClean="0">
                <a:sym typeface="Wingdings"/>
              </a:rPr>
              <a:t> </a:t>
            </a:r>
            <a:r>
              <a:rPr lang="en-US" dirty="0" err="1" smtClean="0"/>
              <a:t>S.getBalance</a:t>
            </a:r>
            <a:r>
              <a:rPr lang="en-US" dirty="0" smtClean="0"/>
              <a:t>()</a:t>
            </a:r>
            <a:br>
              <a:rPr lang="en-US" dirty="0" smtClean="0"/>
            </a:br>
            <a:r>
              <a:rPr lang="en-US" dirty="0" smtClean="0"/>
              <a:t>    100 </a:t>
            </a:r>
            <a:r>
              <a:rPr lang="en-US" dirty="0" smtClean="0">
                <a:sym typeface="Wingdings"/>
              </a:rPr>
              <a:t> 0 +100</a:t>
            </a:r>
            <a:endParaRPr lang="en-US" dirty="0"/>
          </a:p>
          <a:p>
            <a:pPr>
              <a:lnSpc>
                <a:spcPct val="130000"/>
              </a:lnSpc>
            </a:pPr>
            <a:r>
              <a:rPr lang="en-US" dirty="0" smtClean="0"/>
              <a:t>}</a:t>
            </a:r>
            <a:endParaRPr lang="en-US" dirty="0"/>
          </a:p>
        </p:txBody>
      </p:sp>
      <p:cxnSp>
        <p:nvCxnSpPr>
          <p:cNvPr id="40" name="Straight Arrow Connector 39"/>
          <p:cNvCxnSpPr>
            <a:stCxn id="22" idx="6"/>
            <a:endCxn id="27" idx="2"/>
          </p:cNvCxnSpPr>
          <p:nvPr/>
        </p:nvCxnSpPr>
        <p:spPr>
          <a:xfrm flipV="1">
            <a:off x="3942748" y="3043748"/>
            <a:ext cx="1129501" cy="858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26" idx="6"/>
            <a:endCxn id="35" idx="2"/>
          </p:cNvCxnSpPr>
          <p:nvPr/>
        </p:nvCxnSpPr>
        <p:spPr>
          <a:xfrm>
            <a:off x="3942748" y="3507773"/>
            <a:ext cx="1129501" cy="0"/>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4229049" y="2655625"/>
            <a:ext cx="432180" cy="369332"/>
          </a:xfrm>
          <a:prstGeom prst="rect">
            <a:avLst/>
          </a:prstGeom>
          <a:noFill/>
        </p:spPr>
        <p:txBody>
          <a:bodyPr wrap="none" rtlCol="0">
            <a:spAutoFit/>
          </a:bodyPr>
          <a:lstStyle/>
          <a:p>
            <a:r>
              <a:rPr lang="en-US" dirty="0" err="1" smtClean="0"/>
              <a:t>vis</a:t>
            </a:r>
            <a:endParaRPr lang="en-US" dirty="0"/>
          </a:p>
        </p:txBody>
      </p:sp>
      <p:sp>
        <p:nvSpPr>
          <p:cNvPr id="46" name="TextBox 45"/>
          <p:cNvSpPr txBox="1"/>
          <p:nvPr/>
        </p:nvSpPr>
        <p:spPr>
          <a:xfrm>
            <a:off x="4229049" y="3507773"/>
            <a:ext cx="432180" cy="369332"/>
          </a:xfrm>
          <a:prstGeom prst="rect">
            <a:avLst/>
          </a:prstGeom>
          <a:noFill/>
        </p:spPr>
        <p:txBody>
          <a:bodyPr wrap="none" rtlCol="0">
            <a:spAutoFit/>
          </a:bodyPr>
          <a:lstStyle/>
          <a:p>
            <a:r>
              <a:rPr lang="en-US" dirty="0" err="1" smtClean="0"/>
              <a:t>vis</a:t>
            </a:r>
            <a:endParaRPr lang="en-US" dirty="0"/>
          </a:p>
        </p:txBody>
      </p:sp>
      <p:pic>
        <p:nvPicPr>
          <p:cNvPr id="47" name="Picture 46" descr="tic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198088" y="3618535"/>
            <a:ext cx="372336" cy="279253"/>
          </a:xfrm>
          <a:prstGeom prst="rect">
            <a:avLst/>
          </a:prstGeom>
        </p:spPr>
      </p:pic>
      <p:pic>
        <p:nvPicPr>
          <p:cNvPr id="29" name="Picture 28" descr="latex-image-1.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18205" y="5463616"/>
            <a:ext cx="5156200" cy="368300"/>
          </a:xfrm>
          <a:prstGeom prst="rect">
            <a:avLst/>
          </a:prstGeom>
        </p:spPr>
      </p:pic>
      <p:pic>
        <p:nvPicPr>
          <p:cNvPr id="48" name="Picture 47" descr="latex-image-1.pdf"/>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973343" y="5902138"/>
            <a:ext cx="5194300" cy="368300"/>
          </a:xfrm>
          <a:prstGeom prst="rect">
            <a:avLst/>
          </a:prstGeom>
        </p:spPr>
      </p:pic>
      <p:pic>
        <p:nvPicPr>
          <p:cNvPr id="49" name="Picture 48" descr="latex-image-1.pdf"/>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0198" y="5000063"/>
            <a:ext cx="7785100" cy="368300"/>
          </a:xfrm>
          <a:prstGeom prst="rect">
            <a:avLst/>
          </a:prstGeom>
        </p:spPr>
      </p:pic>
    </p:spTree>
    <p:extLst>
      <p:ext uri="{BB962C8B-B14F-4D97-AF65-F5344CB8AC3E}">
        <p14:creationId xmlns:p14="http://schemas.microsoft.com/office/powerpoint/2010/main" val="17593362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wipe(left)">
                                      <p:cBhvr>
                                        <p:cTn id="19" dur="500"/>
                                        <p:tgtEl>
                                          <p:spTgt spid="40"/>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grpId="0" nodeType="after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32"/>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4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9"/>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48"/>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6" grpId="0" animBg="1"/>
      <p:bldP spid="27" grpId="0" animBg="1"/>
      <p:bldP spid="35" grpId="0" animBg="1"/>
      <p:bldP spid="43" grpId="0" animBg="1"/>
      <p:bldP spid="32" grpId="0" animBg="1"/>
      <p:bldP spid="45" grpId="0"/>
      <p:bldP spid="46"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181411"/>
            <a:ext cx="8337176" cy="1568823"/>
          </a:xfrm>
        </p:spPr>
        <p:txBody>
          <a:bodyPr>
            <a:normAutofit/>
          </a:bodyPr>
          <a:lstStyle/>
          <a:p>
            <a:r>
              <a:rPr lang="en-US" sz="3200" dirty="0" smtClean="0"/>
              <a:t>Various </a:t>
            </a:r>
            <a:r>
              <a:rPr lang="en-US" sz="3200" dirty="0" smtClean="0">
                <a:solidFill>
                  <a:srgbClr val="E42886"/>
                </a:solidFill>
              </a:rPr>
              <a:t>transaction isolation levels </a:t>
            </a:r>
            <a:r>
              <a:rPr lang="en-US" sz="3200" dirty="0" smtClean="0"/>
              <a:t>provided by stores can be specified.</a:t>
            </a:r>
            <a:endParaRPr lang="en-US" sz="3200" dirty="0"/>
          </a:p>
        </p:txBody>
      </p:sp>
    </p:spTree>
    <p:extLst>
      <p:ext uri="{BB962C8B-B14F-4D97-AF65-F5344CB8AC3E}">
        <p14:creationId xmlns:p14="http://schemas.microsoft.com/office/powerpoint/2010/main" val="297502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064023" y="315286"/>
            <a:ext cx="4086162" cy="369332"/>
          </a:xfrm>
          <a:prstGeom prst="rect">
            <a:avLst/>
          </a:prstGeom>
          <a:noFill/>
        </p:spPr>
        <p:txBody>
          <a:bodyPr wrap="none" rtlCol="0">
            <a:spAutoFit/>
          </a:bodyPr>
          <a:lstStyle/>
          <a:p>
            <a:r>
              <a:rPr lang="en-US" dirty="0" smtClean="0"/>
              <a:t>Account balances should be non-negative</a:t>
            </a:r>
            <a:endParaRPr lang="en-US" dirty="0"/>
          </a:p>
        </p:txBody>
      </p:sp>
      <p:sp>
        <p:nvSpPr>
          <p:cNvPr id="9" name="TextBox 8"/>
          <p:cNvSpPr txBox="1"/>
          <p:nvPr/>
        </p:nvSpPr>
        <p:spPr>
          <a:xfrm>
            <a:off x="2064023" y="837018"/>
            <a:ext cx="2914192" cy="369332"/>
          </a:xfrm>
          <a:prstGeom prst="rect">
            <a:avLst/>
          </a:prstGeom>
          <a:noFill/>
        </p:spPr>
        <p:txBody>
          <a:bodyPr wrap="none" rtlCol="0">
            <a:spAutoFit/>
          </a:bodyPr>
          <a:lstStyle/>
          <a:p>
            <a:r>
              <a:rPr lang="en-US" dirty="0" smtClean="0"/>
              <a:t>Usernames should be unique</a:t>
            </a:r>
            <a:endParaRPr lang="en-US" dirty="0"/>
          </a:p>
        </p:txBody>
      </p:sp>
      <p:sp>
        <p:nvSpPr>
          <p:cNvPr id="10" name="TextBox 9"/>
          <p:cNvSpPr txBox="1"/>
          <p:nvPr/>
        </p:nvSpPr>
        <p:spPr>
          <a:xfrm>
            <a:off x="2064023" y="1358750"/>
            <a:ext cx="4579386" cy="369332"/>
          </a:xfrm>
          <a:prstGeom prst="rect">
            <a:avLst/>
          </a:prstGeom>
          <a:noFill/>
        </p:spPr>
        <p:txBody>
          <a:bodyPr wrap="none" rtlCol="0">
            <a:spAutoFit/>
          </a:bodyPr>
          <a:lstStyle/>
          <a:p>
            <a:r>
              <a:rPr lang="en-US" dirty="0" smtClean="0"/>
              <a:t>Only bona fide bids are accepted in an auction.</a:t>
            </a:r>
            <a:endParaRPr lang="en-US" dirty="0"/>
          </a:p>
        </p:txBody>
      </p:sp>
      <p:pic>
        <p:nvPicPr>
          <p:cNvPr id="11" name="Picture 10" descr="Custom:  Picture 2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3587" y="632955"/>
            <a:ext cx="741558" cy="856500"/>
          </a:xfrm>
          <a:prstGeom prst="rect">
            <a:avLst/>
          </a:prstGeom>
        </p:spPr>
      </p:pic>
      <p:cxnSp>
        <p:nvCxnSpPr>
          <p:cNvPr id="13" name="Straight Arrow Connector 12"/>
          <p:cNvCxnSpPr>
            <a:stCxn id="11" idx="3"/>
            <a:endCxn id="8" idx="1"/>
          </p:cNvCxnSpPr>
          <p:nvPr/>
        </p:nvCxnSpPr>
        <p:spPr>
          <a:xfrm flipV="1">
            <a:off x="1505145" y="499952"/>
            <a:ext cx="558878" cy="56125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p:cNvCxnSpPr>
            <a:stCxn id="11" idx="3"/>
            <a:endCxn id="9" idx="1"/>
          </p:cNvCxnSpPr>
          <p:nvPr/>
        </p:nvCxnSpPr>
        <p:spPr>
          <a:xfrm flipV="1">
            <a:off x="1505145" y="1021684"/>
            <a:ext cx="558878" cy="3952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a:stCxn id="11" idx="3"/>
            <a:endCxn id="10" idx="1"/>
          </p:cNvCxnSpPr>
          <p:nvPr/>
        </p:nvCxnSpPr>
        <p:spPr>
          <a:xfrm>
            <a:off x="1505145" y="1061205"/>
            <a:ext cx="558878" cy="48221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0" name="TextBox 19"/>
          <p:cNvSpPr txBox="1"/>
          <p:nvPr/>
        </p:nvSpPr>
        <p:spPr>
          <a:xfrm>
            <a:off x="3094766" y="1791794"/>
            <a:ext cx="2911565" cy="461665"/>
          </a:xfrm>
          <a:prstGeom prst="rect">
            <a:avLst/>
          </a:prstGeom>
          <a:noFill/>
        </p:spPr>
        <p:txBody>
          <a:bodyPr wrap="none" rtlCol="0">
            <a:spAutoFit/>
          </a:bodyPr>
          <a:lstStyle/>
          <a:p>
            <a:r>
              <a:rPr lang="en-US" sz="2400" dirty="0" smtClean="0">
                <a:solidFill>
                  <a:srgbClr val="3366FF"/>
                </a:solidFill>
                <a:latin typeface="Minion Pro"/>
                <a:cs typeface="Minion Pro"/>
              </a:rPr>
              <a:t>Application invariants</a:t>
            </a:r>
            <a:endParaRPr lang="en-US" sz="2400" dirty="0">
              <a:solidFill>
                <a:srgbClr val="3366FF"/>
              </a:solidFill>
              <a:latin typeface="Minion Pro"/>
              <a:cs typeface="Minion Pro"/>
            </a:endParaRPr>
          </a:p>
        </p:txBody>
      </p:sp>
      <p:sp>
        <p:nvSpPr>
          <p:cNvPr id="23" name="Notched Right Arrow 22"/>
          <p:cNvSpPr/>
          <p:nvPr/>
        </p:nvSpPr>
        <p:spPr>
          <a:xfrm rot="5400000">
            <a:off x="689474" y="1802322"/>
            <a:ext cx="870710" cy="410275"/>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4" name="TextBox 23"/>
          <p:cNvSpPr txBox="1"/>
          <p:nvPr/>
        </p:nvSpPr>
        <p:spPr>
          <a:xfrm>
            <a:off x="2064023" y="2515773"/>
            <a:ext cx="2486526" cy="461665"/>
          </a:xfrm>
          <a:prstGeom prst="rect">
            <a:avLst/>
          </a:prstGeom>
          <a:noFill/>
        </p:spPr>
        <p:txBody>
          <a:bodyPr wrap="none" rtlCol="0">
            <a:spAutoFit/>
          </a:bodyPr>
          <a:lstStyle/>
          <a:p>
            <a:r>
              <a:rPr lang="en-US" sz="2400" dirty="0" smtClean="0">
                <a:solidFill>
                  <a:srgbClr val="008000"/>
                </a:solidFill>
                <a:latin typeface="Minion Pro"/>
                <a:cs typeface="Minion Pro"/>
              </a:rPr>
              <a:t>Strong consistency </a:t>
            </a:r>
            <a:endParaRPr lang="en-US" sz="2400" dirty="0">
              <a:solidFill>
                <a:srgbClr val="008000"/>
              </a:solidFill>
              <a:latin typeface="Minion Pro"/>
              <a:cs typeface="Minion Pro"/>
            </a:endParaRPr>
          </a:p>
        </p:txBody>
      </p:sp>
      <p:sp>
        <p:nvSpPr>
          <p:cNvPr id="25" name="TextBox 24"/>
          <p:cNvSpPr txBox="1"/>
          <p:nvPr/>
        </p:nvSpPr>
        <p:spPr>
          <a:xfrm>
            <a:off x="2399784" y="3072608"/>
            <a:ext cx="3365024" cy="400110"/>
          </a:xfrm>
          <a:prstGeom prst="rect">
            <a:avLst/>
          </a:prstGeom>
          <a:noFill/>
        </p:spPr>
        <p:txBody>
          <a:bodyPr wrap="none" rtlCol="0">
            <a:spAutoFit/>
          </a:bodyPr>
          <a:lstStyle/>
          <a:p>
            <a:r>
              <a:rPr lang="en-US" sz="2000" dirty="0" err="1" smtClean="0">
                <a:latin typeface="Minion Pro"/>
                <a:cs typeface="Minion Pro"/>
              </a:rPr>
              <a:t>Linearizability</a:t>
            </a:r>
            <a:r>
              <a:rPr lang="en-US" sz="2000" dirty="0" smtClean="0">
                <a:latin typeface="Minion Pro"/>
                <a:cs typeface="Minion Pro"/>
              </a:rPr>
              <a:t> &amp; </a:t>
            </a:r>
            <a:r>
              <a:rPr lang="en-US" sz="2000" dirty="0" err="1" smtClean="0">
                <a:latin typeface="Minion Pro"/>
                <a:cs typeface="Minion Pro"/>
              </a:rPr>
              <a:t>Serializability</a:t>
            </a:r>
            <a:endParaRPr lang="en-US" sz="2000" dirty="0">
              <a:latin typeface="Minion Pro"/>
              <a:cs typeface="Minion Pro"/>
            </a:endParaRPr>
          </a:p>
        </p:txBody>
      </p:sp>
      <p:sp>
        <p:nvSpPr>
          <p:cNvPr id="26" name="Notched Right Arrow 25"/>
          <p:cNvSpPr/>
          <p:nvPr/>
        </p:nvSpPr>
        <p:spPr>
          <a:xfrm rot="16200000">
            <a:off x="223903" y="4336917"/>
            <a:ext cx="1386333" cy="410275"/>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Notched Right Arrow 26"/>
          <p:cNvSpPr/>
          <p:nvPr/>
        </p:nvSpPr>
        <p:spPr>
          <a:xfrm rot="14372020">
            <a:off x="978867" y="4318884"/>
            <a:ext cx="1626610" cy="410275"/>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28" name="Picture 2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7229" y="5298390"/>
            <a:ext cx="604923" cy="892262"/>
          </a:xfrm>
          <a:prstGeom prst="rect">
            <a:avLst/>
          </a:prstGeom>
        </p:spPr>
      </p:pic>
      <p:pic>
        <p:nvPicPr>
          <p:cNvPr id="29" name="Picture 28"/>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91095" y="5298390"/>
            <a:ext cx="667637" cy="892263"/>
          </a:xfrm>
          <a:prstGeom prst="rect">
            <a:avLst/>
          </a:prstGeom>
        </p:spPr>
      </p:pic>
      <p:pic>
        <p:nvPicPr>
          <p:cNvPr id="18" name="Picture 17" descr="Custom:  Picture 3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12343" y="2515773"/>
            <a:ext cx="1245562" cy="1245562"/>
          </a:xfrm>
          <a:prstGeom prst="rect">
            <a:avLst/>
          </a:prstGeom>
        </p:spPr>
      </p:pic>
    </p:spTree>
    <p:custDataLst>
      <p:tags r:id="rId1"/>
    </p:custDataLst>
    <p:extLst>
      <p:ext uri="{BB962C8B-B14F-4D97-AF65-F5344CB8AC3E}">
        <p14:creationId xmlns:p14="http://schemas.microsoft.com/office/powerpoint/2010/main" val="1691967266"/>
      </p:ext>
    </p:extLst>
  </p:cSld>
  <p:clrMapOvr>
    <a:masterClrMapping/>
  </p:clrMapOvr>
  <mc:AlternateContent xmlns:mc="http://schemas.openxmlformats.org/markup-compatibility/2006" xmlns:p14="http://schemas.microsoft.com/office/powerpoint/2010/main">
    <mc:Choice Requires="p14">
      <p:transition spd="slow" p14:dur="2000" advClick="0" advTm="68270"/>
    </mc:Choice>
    <mc:Fallback xmlns="">
      <p:transition xmlns:p14="http://schemas.microsoft.com/office/powerpoint/2010/main" spd="slow" advClick="0" advTm="6827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8"/>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27"/>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grpId="0" nodeType="after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1" nodeType="clickEffect">
                                  <p:stCondLst>
                                    <p:cond delay="0"/>
                                  </p:stCondLst>
                                  <p:childTnLst>
                                    <p:animEffect transition="out" filter="fade">
                                      <p:cBhvr>
                                        <p:cTn id="50" dur="500"/>
                                        <p:tgtEl>
                                          <p:spTgt spid="8"/>
                                        </p:tgtEl>
                                      </p:cBhvr>
                                    </p:animEffect>
                                    <p:set>
                                      <p:cBhvr>
                                        <p:cTn id="51" dur="1" fill="hold">
                                          <p:stCondLst>
                                            <p:cond delay="499"/>
                                          </p:stCondLst>
                                        </p:cTn>
                                        <p:tgtEl>
                                          <p:spTgt spid="8"/>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9"/>
                                        </p:tgtEl>
                                      </p:cBhvr>
                                    </p:animEffect>
                                    <p:set>
                                      <p:cBhvr>
                                        <p:cTn id="54" dur="1" fill="hold">
                                          <p:stCondLst>
                                            <p:cond delay="499"/>
                                          </p:stCondLst>
                                        </p:cTn>
                                        <p:tgtEl>
                                          <p:spTgt spid="9"/>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10"/>
                                        </p:tgtEl>
                                      </p:cBhvr>
                                    </p:animEffect>
                                    <p:set>
                                      <p:cBhvr>
                                        <p:cTn id="57" dur="1" fill="hold">
                                          <p:stCondLst>
                                            <p:cond delay="499"/>
                                          </p:stCondLst>
                                        </p:cTn>
                                        <p:tgtEl>
                                          <p:spTgt spid="10"/>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11"/>
                                        </p:tgtEl>
                                      </p:cBhvr>
                                    </p:animEffect>
                                    <p:set>
                                      <p:cBhvr>
                                        <p:cTn id="60" dur="1" fill="hold">
                                          <p:stCondLst>
                                            <p:cond delay="499"/>
                                          </p:stCondLst>
                                        </p:cTn>
                                        <p:tgtEl>
                                          <p:spTgt spid="11"/>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13"/>
                                        </p:tgtEl>
                                      </p:cBhvr>
                                    </p:animEffect>
                                    <p:set>
                                      <p:cBhvr>
                                        <p:cTn id="63" dur="1" fill="hold">
                                          <p:stCondLst>
                                            <p:cond delay="499"/>
                                          </p:stCondLst>
                                        </p:cTn>
                                        <p:tgtEl>
                                          <p:spTgt spid="13"/>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14"/>
                                        </p:tgtEl>
                                      </p:cBhvr>
                                    </p:animEffect>
                                    <p:set>
                                      <p:cBhvr>
                                        <p:cTn id="66" dur="1" fill="hold">
                                          <p:stCondLst>
                                            <p:cond delay="499"/>
                                          </p:stCondLst>
                                        </p:cTn>
                                        <p:tgtEl>
                                          <p:spTgt spid="14"/>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17"/>
                                        </p:tgtEl>
                                      </p:cBhvr>
                                    </p:animEffect>
                                    <p:set>
                                      <p:cBhvr>
                                        <p:cTn id="69" dur="1" fill="hold">
                                          <p:stCondLst>
                                            <p:cond delay="499"/>
                                          </p:stCondLst>
                                        </p:cTn>
                                        <p:tgtEl>
                                          <p:spTgt spid="17"/>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20"/>
                                        </p:tgtEl>
                                      </p:cBhvr>
                                    </p:animEffect>
                                    <p:set>
                                      <p:cBhvr>
                                        <p:cTn id="72" dur="1" fill="hold">
                                          <p:stCondLst>
                                            <p:cond delay="499"/>
                                          </p:stCondLst>
                                        </p:cTn>
                                        <p:tgtEl>
                                          <p:spTgt spid="20"/>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23"/>
                                        </p:tgtEl>
                                      </p:cBhvr>
                                    </p:animEffect>
                                    <p:set>
                                      <p:cBhvr>
                                        <p:cTn id="75" dur="1" fill="hold">
                                          <p:stCondLst>
                                            <p:cond delay="499"/>
                                          </p:stCondLst>
                                        </p:cTn>
                                        <p:tgtEl>
                                          <p:spTgt spid="23"/>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24"/>
                                        </p:tgtEl>
                                      </p:cBhvr>
                                    </p:animEffect>
                                    <p:set>
                                      <p:cBhvr>
                                        <p:cTn id="78" dur="1" fill="hold">
                                          <p:stCondLst>
                                            <p:cond delay="499"/>
                                          </p:stCondLst>
                                        </p:cTn>
                                        <p:tgtEl>
                                          <p:spTgt spid="24"/>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25"/>
                                        </p:tgtEl>
                                      </p:cBhvr>
                                    </p:animEffect>
                                    <p:set>
                                      <p:cBhvr>
                                        <p:cTn id="81" dur="1" fill="hold">
                                          <p:stCondLst>
                                            <p:cond delay="499"/>
                                          </p:stCondLst>
                                        </p:cTn>
                                        <p:tgtEl>
                                          <p:spTgt spid="25"/>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26"/>
                                        </p:tgtEl>
                                      </p:cBhvr>
                                    </p:animEffect>
                                    <p:set>
                                      <p:cBhvr>
                                        <p:cTn id="84" dur="1" fill="hold">
                                          <p:stCondLst>
                                            <p:cond delay="499"/>
                                          </p:stCondLst>
                                        </p:cTn>
                                        <p:tgtEl>
                                          <p:spTgt spid="26"/>
                                        </p:tgtEl>
                                        <p:attrNameLst>
                                          <p:attrName>style.visibility</p:attrName>
                                        </p:attrNameLst>
                                      </p:cBhvr>
                                      <p:to>
                                        <p:strVal val="hidden"/>
                                      </p:to>
                                    </p:set>
                                  </p:childTnLst>
                                </p:cTn>
                              </p:par>
                              <p:par>
                                <p:cTn id="85" presetID="10" presetClass="exit" presetSubtype="0" fill="hold" grpId="2" nodeType="withEffect">
                                  <p:stCondLst>
                                    <p:cond delay="0"/>
                                  </p:stCondLst>
                                  <p:childTnLst>
                                    <p:animEffect transition="out" filter="fade">
                                      <p:cBhvr>
                                        <p:cTn id="86" dur="500"/>
                                        <p:tgtEl>
                                          <p:spTgt spid="27"/>
                                        </p:tgtEl>
                                      </p:cBhvr>
                                    </p:animEffect>
                                    <p:set>
                                      <p:cBhvr>
                                        <p:cTn id="87" dur="1" fill="hold">
                                          <p:stCondLst>
                                            <p:cond delay="499"/>
                                          </p:stCondLst>
                                        </p:cTn>
                                        <p:tgtEl>
                                          <p:spTgt spid="27"/>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500"/>
                                        <p:tgtEl>
                                          <p:spTgt spid="28"/>
                                        </p:tgtEl>
                                      </p:cBhvr>
                                    </p:animEffect>
                                    <p:set>
                                      <p:cBhvr>
                                        <p:cTn id="90" dur="1" fill="hold">
                                          <p:stCondLst>
                                            <p:cond delay="499"/>
                                          </p:stCondLst>
                                        </p:cTn>
                                        <p:tgtEl>
                                          <p:spTgt spid="28"/>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29"/>
                                        </p:tgtEl>
                                      </p:cBhvr>
                                    </p:animEffect>
                                    <p:set>
                                      <p:cBhvr>
                                        <p:cTn id="93" dur="1" fill="hold">
                                          <p:stCondLst>
                                            <p:cond delay="499"/>
                                          </p:stCondLst>
                                        </p:cTn>
                                        <p:tgtEl>
                                          <p:spTgt spid="29"/>
                                        </p:tgtEl>
                                        <p:attrNameLst>
                                          <p:attrName>style.visibility</p:attrName>
                                        </p:attrNameLst>
                                      </p:cBhvr>
                                      <p:to>
                                        <p:strVal val="hidden"/>
                                      </p:to>
                                    </p:set>
                                  </p:childTnLst>
                                </p:cTn>
                              </p:par>
                              <p:par>
                                <p:cTn id="94" presetID="0" presetClass="path" presetSubtype="0" accel="50000" decel="50000" fill="hold" nodeType="withEffect">
                                  <p:stCondLst>
                                    <p:cond delay="0"/>
                                  </p:stCondLst>
                                  <p:childTnLst>
                                    <p:animMotion origin="layout" path="M -6.47926E-6 -6.21647E-6 L 0.36109 -6.21647E-6 " pathEditMode="relative" ptsTypes="AA">
                                      <p:cBhvr>
                                        <p:cTn id="95" dur="1000" fill="hold"/>
                                        <p:tgtEl>
                                          <p:spTgt spid="1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0" grpId="0"/>
      <p:bldP spid="10" grpId="1"/>
      <p:bldP spid="20" grpId="0"/>
      <p:bldP spid="20" grpId="1"/>
      <p:bldP spid="23" grpId="0" animBg="1"/>
      <p:bldP spid="23" grpId="1" animBg="1"/>
      <p:bldP spid="24" grpId="0"/>
      <p:bldP spid="24" grpId="1"/>
      <p:bldP spid="25" grpId="0"/>
      <p:bldP spid="25" grpId="1"/>
      <p:bldP spid="26" grpId="0" animBg="1"/>
      <p:bldP spid="26" grpId="1" animBg="1"/>
      <p:bldP spid="27" grpId="1" animBg="1"/>
      <p:bldP spid="27" grpId="2"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1337"/>
            <a:ext cx="8229600" cy="848438"/>
          </a:xfrm>
        </p:spPr>
        <p:txBody>
          <a:bodyPr/>
          <a:lstStyle/>
          <a:p>
            <a:r>
              <a:rPr lang="en-US" dirty="0" smtClean="0"/>
              <a:t>Read Committed</a:t>
            </a:r>
            <a:endParaRPr lang="en-US" dirty="0"/>
          </a:p>
        </p:txBody>
      </p:sp>
      <p:grpSp>
        <p:nvGrpSpPr>
          <p:cNvPr id="9" name="Group 8"/>
          <p:cNvGrpSpPr/>
          <p:nvPr/>
        </p:nvGrpSpPr>
        <p:grpSpPr>
          <a:xfrm>
            <a:off x="1782370" y="2629310"/>
            <a:ext cx="1730544" cy="1998185"/>
            <a:chOff x="1737196" y="4285830"/>
            <a:chExt cx="1141394" cy="1998185"/>
          </a:xfrm>
        </p:grpSpPr>
        <p:sp>
          <p:nvSpPr>
            <p:cNvPr id="10" name="Rectangle 9"/>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Ins="0" rtlCol="0" anchor="ctr"/>
            <a:lstStyle/>
            <a:p>
              <a:pPr algn="ctr"/>
              <a:r>
                <a:rPr lang="en-US" dirty="0" err="1" smtClean="0"/>
                <a:t>Txn</a:t>
              </a:r>
              <a:r>
                <a:rPr lang="en-US" dirty="0" smtClean="0"/>
                <a:t> 1 (</a:t>
              </a:r>
              <a:r>
                <a:rPr lang="en-US" i="1" dirty="0" smtClean="0"/>
                <a:t>current</a:t>
              </a:r>
              <a:r>
                <a:rPr lang="en-US" dirty="0" smtClean="0"/>
                <a:t>)</a:t>
              </a:r>
              <a:endParaRPr lang="en-US" dirty="0"/>
            </a:p>
          </p:txBody>
        </p:sp>
        <p:sp>
          <p:nvSpPr>
            <p:cNvPr id="11" name="Document 10"/>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endParaRPr lang="en-US" dirty="0" smtClean="0"/>
            </a:p>
            <a:p>
              <a:pPr algn="ctr"/>
              <a:r>
                <a:rPr lang="en-US" dirty="0" smtClean="0"/>
                <a:t>X.oper1(…)</a:t>
              </a:r>
              <a:endParaRPr lang="en-US" dirty="0"/>
            </a:p>
          </p:txBody>
        </p:sp>
      </p:grpSp>
      <p:sp>
        <p:nvSpPr>
          <p:cNvPr id="13" name="Oval 12"/>
          <p:cNvSpPr/>
          <p:nvPr/>
        </p:nvSpPr>
        <p:spPr>
          <a:xfrm>
            <a:off x="3740240" y="3338411"/>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grpSp>
        <p:nvGrpSpPr>
          <p:cNvPr id="14" name="Group 13"/>
          <p:cNvGrpSpPr/>
          <p:nvPr/>
        </p:nvGrpSpPr>
        <p:grpSpPr>
          <a:xfrm>
            <a:off x="5504880" y="2629310"/>
            <a:ext cx="1986845" cy="1998185"/>
            <a:chOff x="1737196" y="4285830"/>
            <a:chExt cx="1141394" cy="1998185"/>
          </a:xfrm>
        </p:grpSpPr>
        <p:sp>
          <p:nvSpPr>
            <p:cNvPr id="15" name="Rectangle 14"/>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Ins="0" rtlCol="0" anchor="ctr"/>
            <a:lstStyle/>
            <a:p>
              <a:pPr algn="ctr"/>
              <a:r>
                <a:rPr lang="en-US" dirty="0" err="1" smtClean="0"/>
                <a:t>Txn</a:t>
              </a:r>
              <a:r>
                <a:rPr lang="en-US" dirty="0" smtClean="0"/>
                <a:t> 2 (</a:t>
              </a:r>
              <a:r>
                <a:rPr lang="en-US" i="1" dirty="0" smtClean="0"/>
                <a:t>committed</a:t>
              </a:r>
              <a:r>
                <a:rPr lang="en-US" dirty="0" smtClean="0"/>
                <a:t>)</a:t>
              </a:r>
              <a:endParaRPr lang="en-US" dirty="0"/>
            </a:p>
          </p:txBody>
        </p:sp>
        <p:sp>
          <p:nvSpPr>
            <p:cNvPr id="16" name="Document 15"/>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X.oper2(…)</a:t>
              </a:r>
              <a:endParaRPr lang="en-US" dirty="0"/>
            </a:p>
          </p:txBody>
        </p:sp>
      </p:grpSp>
      <p:sp>
        <p:nvSpPr>
          <p:cNvPr id="17" name="Oval 16"/>
          <p:cNvSpPr/>
          <p:nvPr/>
        </p:nvSpPr>
        <p:spPr>
          <a:xfrm>
            <a:off x="4838084" y="3338411"/>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b</a:t>
            </a:r>
          </a:p>
        </p:txBody>
      </p:sp>
      <p:cxnSp>
        <p:nvCxnSpPr>
          <p:cNvPr id="19" name="Straight Arrow Connector 18"/>
          <p:cNvCxnSpPr>
            <a:stCxn id="17" idx="2"/>
            <a:endCxn id="13" idx="6"/>
          </p:cNvCxnSpPr>
          <p:nvPr/>
        </p:nvCxnSpPr>
        <p:spPr>
          <a:xfrm flipH="1">
            <a:off x="4194892" y="3565737"/>
            <a:ext cx="64319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327687" y="3152337"/>
            <a:ext cx="432180" cy="369332"/>
          </a:xfrm>
          <a:prstGeom prst="rect">
            <a:avLst/>
          </a:prstGeom>
          <a:noFill/>
        </p:spPr>
        <p:txBody>
          <a:bodyPr wrap="none" rtlCol="0">
            <a:spAutoFit/>
          </a:bodyPr>
          <a:lstStyle/>
          <a:p>
            <a:r>
              <a:rPr lang="en-US" dirty="0" err="1" smtClean="0"/>
              <a:t>vis</a:t>
            </a:r>
            <a:endParaRPr lang="en-US" dirty="0"/>
          </a:p>
        </p:txBody>
      </p:sp>
      <p:sp>
        <p:nvSpPr>
          <p:cNvPr id="21" name="Document 20"/>
          <p:cNvSpPr/>
          <p:nvPr/>
        </p:nvSpPr>
        <p:spPr>
          <a:xfrm>
            <a:off x="5504880" y="3112020"/>
            <a:ext cx="1986845"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X.oper2(…)</a:t>
            </a:r>
          </a:p>
          <a:p>
            <a:pPr algn="ctr"/>
            <a:endParaRPr lang="en-US" dirty="0"/>
          </a:p>
          <a:p>
            <a:pPr algn="ctr"/>
            <a:r>
              <a:rPr lang="en-US" dirty="0" smtClean="0"/>
              <a:t>X.oper3(…)</a:t>
            </a:r>
            <a:endParaRPr lang="en-US" dirty="0"/>
          </a:p>
        </p:txBody>
      </p:sp>
      <p:sp>
        <p:nvSpPr>
          <p:cNvPr id="23" name="Oval 22"/>
          <p:cNvSpPr/>
          <p:nvPr/>
        </p:nvSpPr>
        <p:spPr>
          <a:xfrm>
            <a:off x="4844767" y="3965305"/>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a:t>
            </a:r>
            <a:endParaRPr lang="en-US" dirty="0"/>
          </a:p>
        </p:txBody>
      </p:sp>
      <p:cxnSp>
        <p:nvCxnSpPr>
          <p:cNvPr id="24" name="Straight Arrow Connector 23"/>
          <p:cNvCxnSpPr>
            <a:stCxn id="23" idx="2"/>
            <a:endCxn id="13" idx="5"/>
          </p:cNvCxnSpPr>
          <p:nvPr/>
        </p:nvCxnSpPr>
        <p:spPr>
          <a:xfrm flipH="1" flipV="1">
            <a:off x="4128310" y="3726481"/>
            <a:ext cx="716457" cy="466150"/>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4194892" y="3965305"/>
            <a:ext cx="432180" cy="369332"/>
          </a:xfrm>
          <a:prstGeom prst="rect">
            <a:avLst/>
          </a:prstGeom>
          <a:noFill/>
        </p:spPr>
        <p:txBody>
          <a:bodyPr wrap="none" rtlCol="0">
            <a:spAutoFit/>
          </a:bodyPr>
          <a:lstStyle/>
          <a:p>
            <a:r>
              <a:rPr lang="en-US" dirty="0" err="1" smtClean="0"/>
              <a:t>vis</a:t>
            </a:r>
            <a:endParaRPr lang="en-US" dirty="0"/>
          </a:p>
        </p:txBody>
      </p:sp>
      <p:pic>
        <p:nvPicPr>
          <p:cNvPr id="29" name="Picture 28"/>
          <p:cNvPicPr>
            <a:picLocks noChangeAspect="1"/>
          </p:cNvPicPr>
          <p:nvPr/>
        </p:nvPicPr>
        <p:blipFill>
          <a:blip r:embed="rId3"/>
          <a:stretch>
            <a:fillRect/>
          </a:stretch>
        </p:blipFill>
        <p:spPr>
          <a:xfrm>
            <a:off x="54416" y="4896112"/>
            <a:ext cx="8935008" cy="627666"/>
          </a:xfrm>
          <a:prstGeom prst="rect">
            <a:avLst/>
          </a:prstGeom>
        </p:spPr>
      </p:pic>
      <p:sp>
        <p:nvSpPr>
          <p:cNvPr id="18" name="TextBox 17"/>
          <p:cNvSpPr txBox="1"/>
          <p:nvPr/>
        </p:nvSpPr>
        <p:spPr>
          <a:xfrm>
            <a:off x="1151573" y="1310023"/>
            <a:ext cx="7216588" cy="830997"/>
          </a:xfrm>
          <a:prstGeom prst="rect">
            <a:avLst/>
          </a:prstGeom>
          <a:noFill/>
        </p:spPr>
        <p:txBody>
          <a:bodyPr wrap="square" rtlCol="0">
            <a:spAutoFit/>
          </a:bodyPr>
          <a:lstStyle/>
          <a:p>
            <a:pPr algn="ctr"/>
            <a:r>
              <a:rPr lang="en-US" sz="2400" dirty="0" smtClean="0"/>
              <a:t>RC is the isolation level that directly follows the atomicity of committed transactions.</a:t>
            </a:r>
            <a:endParaRPr lang="en-US" sz="2400" dirty="0"/>
          </a:p>
        </p:txBody>
      </p:sp>
    </p:spTree>
    <p:extLst>
      <p:ext uri="{BB962C8B-B14F-4D97-AF65-F5344CB8AC3E}">
        <p14:creationId xmlns:p14="http://schemas.microsoft.com/office/powerpoint/2010/main" val="41418358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8"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56"/>
            <a:ext cx="8229600" cy="848438"/>
          </a:xfrm>
        </p:spPr>
        <p:txBody>
          <a:bodyPr/>
          <a:lstStyle/>
          <a:p>
            <a:r>
              <a:rPr lang="en-US" dirty="0" smtClean="0"/>
              <a:t>Repeatable Read</a:t>
            </a:r>
            <a:endParaRPr lang="en-US" dirty="0"/>
          </a:p>
        </p:txBody>
      </p:sp>
      <p:sp>
        <p:nvSpPr>
          <p:cNvPr id="22" name="TextBox 21"/>
          <p:cNvSpPr txBox="1"/>
          <p:nvPr/>
        </p:nvSpPr>
        <p:spPr>
          <a:xfrm>
            <a:off x="946649" y="1031594"/>
            <a:ext cx="7917552" cy="830997"/>
          </a:xfrm>
          <a:prstGeom prst="rect">
            <a:avLst/>
          </a:prstGeom>
          <a:noFill/>
        </p:spPr>
        <p:txBody>
          <a:bodyPr wrap="none" rtlCol="0">
            <a:spAutoFit/>
          </a:bodyPr>
          <a:lstStyle/>
          <a:p>
            <a:pPr algn="ctr"/>
            <a:r>
              <a:rPr lang="en-US" sz="2400" dirty="0" smtClean="0">
                <a:latin typeface="Minion Pro"/>
                <a:cs typeface="Minion Pro"/>
              </a:rPr>
              <a:t>All operations of an RR transaction witness the same set</a:t>
            </a:r>
            <a:br>
              <a:rPr lang="en-US" sz="2400" dirty="0" smtClean="0">
                <a:latin typeface="Minion Pro"/>
                <a:cs typeface="Minion Pro"/>
              </a:rPr>
            </a:br>
            <a:r>
              <a:rPr lang="en-US" sz="2400" dirty="0" smtClean="0">
                <a:latin typeface="Minion Pro"/>
                <a:cs typeface="Minion Pro"/>
              </a:rPr>
              <a:t>of (committed) transactions.</a:t>
            </a:r>
            <a:endParaRPr lang="en-US" sz="2400" dirty="0">
              <a:latin typeface="Minion Pro"/>
              <a:cs typeface="Minion Pro"/>
            </a:endParaRPr>
          </a:p>
        </p:txBody>
      </p:sp>
      <p:sp>
        <p:nvSpPr>
          <p:cNvPr id="25" name="TextBox 24"/>
          <p:cNvSpPr txBox="1"/>
          <p:nvPr/>
        </p:nvSpPr>
        <p:spPr>
          <a:xfrm>
            <a:off x="3119423" y="1998183"/>
            <a:ext cx="3341363" cy="461665"/>
          </a:xfrm>
          <a:prstGeom prst="rect">
            <a:avLst/>
          </a:prstGeom>
          <a:noFill/>
        </p:spPr>
        <p:txBody>
          <a:bodyPr wrap="none" rtlCol="0">
            <a:spAutoFit/>
          </a:bodyPr>
          <a:lstStyle/>
          <a:p>
            <a:r>
              <a:rPr lang="en-US" sz="2400" dirty="0" smtClean="0">
                <a:latin typeface="Minion Pro"/>
                <a:cs typeface="Minion Pro"/>
                <a:sym typeface="Wingdings"/>
              </a:rPr>
              <a:t>i.e., </a:t>
            </a:r>
            <a:r>
              <a:rPr lang="en-US" sz="2400" i="1" dirty="0" smtClean="0">
                <a:solidFill>
                  <a:srgbClr val="0000FF"/>
                </a:solidFill>
                <a:latin typeface="Minion Pro"/>
                <a:cs typeface="Minion Pro"/>
                <a:sym typeface="Wingdings"/>
              </a:rPr>
              <a:t>Snapshot isolation</a:t>
            </a:r>
            <a:endParaRPr lang="en-US" sz="2400" i="1" dirty="0">
              <a:solidFill>
                <a:srgbClr val="0000FF"/>
              </a:solidFill>
              <a:latin typeface="Minion Pro"/>
              <a:cs typeface="Minion Pro"/>
            </a:endParaRPr>
          </a:p>
        </p:txBody>
      </p:sp>
      <p:grpSp>
        <p:nvGrpSpPr>
          <p:cNvPr id="26" name="Group 25"/>
          <p:cNvGrpSpPr/>
          <p:nvPr/>
        </p:nvGrpSpPr>
        <p:grpSpPr>
          <a:xfrm>
            <a:off x="1727708" y="3005948"/>
            <a:ext cx="1730544" cy="1998185"/>
            <a:chOff x="1737196" y="4285830"/>
            <a:chExt cx="1141394" cy="1998185"/>
          </a:xfrm>
        </p:grpSpPr>
        <p:sp>
          <p:nvSpPr>
            <p:cNvPr id="27" name="Rectangle 26"/>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Ins="0" rtlCol="0" anchor="ctr"/>
            <a:lstStyle/>
            <a:p>
              <a:pPr algn="ctr"/>
              <a:r>
                <a:rPr lang="en-US" dirty="0" err="1" smtClean="0"/>
                <a:t>Txn</a:t>
              </a:r>
              <a:r>
                <a:rPr lang="en-US" dirty="0" smtClean="0"/>
                <a:t> 1 (</a:t>
              </a:r>
              <a:r>
                <a:rPr lang="en-US" i="1" dirty="0" smtClean="0"/>
                <a:t>current</a:t>
              </a:r>
              <a:r>
                <a:rPr lang="en-US" dirty="0" smtClean="0"/>
                <a:t>)</a:t>
              </a:r>
              <a:endParaRPr lang="en-US" dirty="0"/>
            </a:p>
          </p:txBody>
        </p:sp>
        <p:sp>
          <p:nvSpPr>
            <p:cNvPr id="30" name="Document 29"/>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endParaRPr lang="en-US" dirty="0" smtClean="0"/>
            </a:p>
            <a:p>
              <a:pPr algn="ctr"/>
              <a:r>
                <a:rPr lang="en-US" dirty="0" smtClean="0"/>
                <a:t>X.oper1(…)</a:t>
              </a:r>
            </a:p>
            <a:p>
              <a:pPr algn="ctr"/>
              <a:endParaRPr lang="en-US" dirty="0"/>
            </a:p>
          </p:txBody>
        </p:sp>
      </p:grpSp>
      <p:sp>
        <p:nvSpPr>
          <p:cNvPr id="32" name="Oval 31"/>
          <p:cNvSpPr/>
          <p:nvPr/>
        </p:nvSpPr>
        <p:spPr>
          <a:xfrm>
            <a:off x="3685578" y="3715049"/>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grpSp>
        <p:nvGrpSpPr>
          <p:cNvPr id="33" name="Group 32"/>
          <p:cNvGrpSpPr/>
          <p:nvPr/>
        </p:nvGrpSpPr>
        <p:grpSpPr>
          <a:xfrm>
            <a:off x="5450218" y="3005948"/>
            <a:ext cx="1986845" cy="1998185"/>
            <a:chOff x="1737196" y="4285830"/>
            <a:chExt cx="1141394" cy="1998185"/>
          </a:xfrm>
        </p:grpSpPr>
        <p:sp>
          <p:nvSpPr>
            <p:cNvPr id="34" name="Rectangle 33"/>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Ins="0" rtlCol="0" anchor="ctr"/>
            <a:lstStyle/>
            <a:p>
              <a:pPr algn="ctr"/>
              <a:r>
                <a:rPr lang="en-US" dirty="0" err="1" smtClean="0"/>
                <a:t>Txn</a:t>
              </a:r>
              <a:r>
                <a:rPr lang="en-US" dirty="0" smtClean="0"/>
                <a:t> 2 (</a:t>
              </a:r>
              <a:r>
                <a:rPr lang="en-US" i="1" dirty="0" smtClean="0"/>
                <a:t>committed</a:t>
              </a:r>
              <a:r>
                <a:rPr lang="en-US" dirty="0" smtClean="0"/>
                <a:t>)</a:t>
              </a:r>
              <a:endParaRPr lang="en-US" dirty="0"/>
            </a:p>
          </p:txBody>
        </p:sp>
        <p:sp>
          <p:nvSpPr>
            <p:cNvPr id="35" name="Document 34"/>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X.oper2(…)</a:t>
              </a:r>
              <a:endParaRPr lang="en-US" dirty="0"/>
            </a:p>
          </p:txBody>
        </p:sp>
      </p:grpSp>
      <p:sp>
        <p:nvSpPr>
          <p:cNvPr id="36" name="Oval 35"/>
          <p:cNvSpPr/>
          <p:nvPr/>
        </p:nvSpPr>
        <p:spPr>
          <a:xfrm>
            <a:off x="4783422" y="3715049"/>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b</a:t>
            </a:r>
          </a:p>
        </p:txBody>
      </p:sp>
      <p:cxnSp>
        <p:nvCxnSpPr>
          <p:cNvPr id="37" name="Straight Arrow Connector 36"/>
          <p:cNvCxnSpPr>
            <a:stCxn id="36" idx="2"/>
            <a:endCxn id="32" idx="6"/>
          </p:cNvCxnSpPr>
          <p:nvPr/>
        </p:nvCxnSpPr>
        <p:spPr>
          <a:xfrm flipH="1">
            <a:off x="4140230" y="3942375"/>
            <a:ext cx="64319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4273025" y="3528975"/>
            <a:ext cx="432180" cy="369332"/>
          </a:xfrm>
          <a:prstGeom prst="rect">
            <a:avLst/>
          </a:prstGeom>
          <a:noFill/>
        </p:spPr>
        <p:txBody>
          <a:bodyPr wrap="none" rtlCol="0">
            <a:spAutoFit/>
          </a:bodyPr>
          <a:lstStyle/>
          <a:p>
            <a:r>
              <a:rPr lang="en-US" dirty="0" err="1" smtClean="0"/>
              <a:t>vis</a:t>
            </a:r>
            <a:endParaRPr lang="en-US" dirty="0"/>
          </a:p>
        </p:txBody>
      </p:sp>
      <p:sp>
        <p:nvSpPr>
          <p:cNvPr id="39" name="Document 38"/>
          <p:cNvSpPr/>
          <p:nvPr/>
        </p:nvSpPr>
        <p:spPr>
          <a:xfrm>
            <a:off x="5450218" y="3488658"/>
            <a:ext cx="1986845"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X.oper2(…)</a:t>
            </a:r>
          </a:p>
          <a:p>
            <a:pPr algn="ctr"/>
            <a:endParaRPr lang="en-US" dirty="0" smtClean="0"/>
          </a:p>
          <a:p>
            <a:pPr algn="ctr"/>
            <a:r>
              <a:rPr lang="en-US" dirty="0" smtClean="0"/>
              <a:t>Y.oper4(…)</a:t>
            </a:r>
            <a:endParaRPr lang="en-US" dirty="0"/>
          </a:p>
        </p:txBody>
      </p:sp>
      <p:sp>
        <p:nvSpPr>
          <p:cNvPr id="40" name="Oval 39"/>
          <p:cNvSpPr/>
          <p:nvPr/>
        </p:nvSpPr>
        <p:spPr>
          <a:xfrm>
            <a:off x="4790105" y="4341943"/>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a:t>
            </a:r>
            <a:endParaRPr lang="en-US" dirty="0"/>
          </a:p>
        </p:txBody>
      </p:sp>
      <p:cxnSp>
        <p:nvCxnSpPr>
          <p:cNvPr id="41" name="Straight Arrow Connector 40"/>
          <p:cNvCxnSpPr>
            <a:stCxn id="40" idx="2"/>
            <a:endCxn id="43" idx="6"/>
          </p:cNvCxnSpPr>
          <p:nvPr/>
        </p:nvCxnSpPr>
        <p:spPr>
          <a:xfrm flipH="1" flipV="1">
            <a:off x="4140230" y="4563538"/>
            <a:ext cx="649875" cy="5731"/>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4273025" y="4137435"/>
            <a:ext cx="432180" cy="369332"/>
          </a:xfrm>
          <a:prstGeom prst="rect">
            <a:avLst/>
          </a:prstGeom>
          <a:noFill/>
        </p:spPr>
        <p:txBody>
          <a:bodyPr wrap="none" rtlCol="0">
            <a:spAutoFit/>
          </a:bodyPr>
          <a:lstStyle/>
          <a:p>
            <a:r>
              <a:rPr lang="en-US" dirty="0" err="1" smtClean="0"/>
              <a:t>vis</a:t>
            </a:r>
            <a:endParaRPr lang="en-US" dirty="0"/>
          </a:p>
        </p:txBody>
      </p:sp>
      <p:sp>
        <p:nvSpPr>
          <p:cNvPr id="43" name="Oval 42"/>
          <p:cNvSpPr/>
          <p:nvPr/>
        </p:nvSpPr>
        <p:spPr>
          <a:xfrm>
            <a:off x="3685578" y="4336212"/>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d</a:t>
            </a:r>
          </a:p>
        </p:txBody>
      </p:sp>
      <p:sp>
        <p:nvSpPr>
          <p:cNvPr id="44" name="Document 43"/>
          <p:cNvSpPr/>
          <p:nvPr/>
        </p:nvSpPr>
        <p:spPr>
          <a:xfrm>
            <a:off x="1727709" y="3486642"/>
            <a:ext cx="173054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X.oper1(…)</a:t>
            </a:r>
          </a:p>
          <a:p>
            <a:pPr algn="ctr"/>
            <a:endParaRPr lang="en-US" dirty="0" smtClean="0"/>
          </a:p>
          <a:p>
            <a:pPr algn="ctr"/>
            <a:r>
              <a:rPr lang="en-US" dirty="0" smtClean="0"/>
              <a:t>Y.oper3(…)</a:t>
            </a:r>
            <a:endParaRPr lang="en-US" dirty="0"/>
          </a:p>
        </p:txBody>
      </p:sp>
      <p:pic>
        <p:nvPicPr>
          <p:cNvPr id="4" name="Picture 3"/>
          <p:cNvPicPr>
            <a:picLocks noChangeAspect="1"/>
          </p:cNvPicPr>
          <p:nvPr/>
        </p:nvPicPr>
        <p:blipFill>
          <a:blip r:embed="rId3"/>
          <a:stretch>
            <a:fillRect/>
          </a:stretch>
        </p:blipFill>
        <p:spPr>
          <a:xfrm>
            <a:off x="1298221" y="5130062"/>
            <a:ext cx="7674827" cy="303593"/>
          </a:xfrm>
          <a:prstGeom prst="rect">
            <a:avLst/>
          </a:prstGeom>
        </p:spPr>
      </p:pic>
      <p:sp>
        <p:nvSpPr>
          <p:cNvPr id="46" name="TextBox 45"/>
          <p:cNvSpPr txBox="1"/>
          <p:nvPr/>
        </p:nvSpPr>
        <p:spPr>
          <a:xfrm>
            <a:off x="427436" y="5006149"/>
            <a:ext cx="815300" cy="461665"/>
          </a:xfrm>
          <a:prstGeom prst="rect">
            <a:avLst/>
          </a:prstGeom>
          <a:noFill/>
        </p:spPr>
        <p:txBody>
          <a:bodyPr wrap="none" rtlCol="0">
            <a:spAutoFit/>
          </a:bodyPr>
          <a:lstStyle/>
          <a:p>
            <a:r>
              <a:rPr lang="en-US" sz="2400" dirty="0" smtClean="0">
                <a:latin typeface="Minion Pro"/>
                <a:cs typeface="Minion Pro"/>
              </a:rPr>
              <a:t>RR = </a:t>
            </a:r>
            <a:endParaRPr lang="en-US" sz="2400" dirty="0">
              <a:latin typeface="Minion Pro"/>
              <a:cs typeface="Minion Pro"/>
            </a:endParaRPr>
          </a:p>
        </p:txBody>
      </p:sp>
    </p:spTree>
    <p:extLst>
      <p:ext uri="{BB962C8B-B14F-4D97-AF65-F5344CB8AC3E}">
        <p14:creationId xmlns:p14="http://schemas.microsoft.com/office/powerpoint/2010/main" val="42452749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6" grpId="0" animBg="1"/>
      <p:bldP spid="38" grpId="0"/>
      <p:bldP spid="39" grpId="0" animBg="1"/>
      <p:bldP spid="40" grpId="0" animBg="1"/>
      <p:bldP spid="42" grpId="0"/>
      <p:bldP spid="43" grpId="0" animBg="1"/>
      <p:bldP spid="44" grpId="0" animBg="1"/>
      <p:bldP spid="4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20841" y="3044819"/>
            <a:ext cx="3379983" cy="461665"/>
          </a:xfrm>
          <a:prstGeom prst="rect">
            <a:avLst/>
          </a:prstGeom>
          <a:noFill/>
          <a:ln>
            <a:solidFill>
              <a:srgbClr val="000000"/>
            </a:solidFill>
            <a:prstDash val="sysDash"/>
          </a:ln>
        </p:spPr>
        <p:txBody>
          <a:bodyPr wrap="square" rtlCol="0">
            <a:spAutoFit/>
          </a:bodyPr>
          <a:lstStyle/>
          <a:p>
            <a:r>
              <a:rPr lang="en-US" sz="2400" dirty="0" smtClean="0">
                <a:latin typeface="Minion Pro"/>
                <a:cs typeface="Minion Pro"/>
              </a:rPr>
              <a:t>Monotonic atomic view</a:t>
            </a:r>
            <a:endParaRPr lang="en-US" sz="2400" dirty="0">
              <a:latin typeface="Minion Pro"/>
              <a:cs typeface="Minion Pro"/>
            </a:endParaRPr>
          </a:p>
        </p:txBody>
      </p:sp>
      <p:pic>
        <p:nvPicPr>
          <p:cNvPr id="10" name="Picture 9"/>
          <p:cNvPicPr>
            <a:picLocks noChangeAspect="1"/>
          </p:cNvPicPr>
          <p:nvPr/>
        </p:nvPicPr>
        <p:blipFill>
          <a:blip r:embed="rId3"/>
          <a:stretch>
            <a:fillRect/>
          </a:stretch>
        </p:blipFill>
        <p:spPr>
          <a:xfrm>
            <a:off x="974979" y="3679576"/>
            <a:ext cx="7791961" cy="877473"/>
          </a:xfrm>
          <a:prstGeom prst="rect">
            <a:avLst/>
          </a:prstGeom>
        </p:spPr>
      </p:pic>
      <p:pic>
        <p:nvPicPr>
          <p:cNvPr id="11" name="Picture 10"/>
          <p:cNvPicPr>
            <a:picLocks noChangeAspect="1"/>
          </p:cNvPicPr>
          <p:nvPr/>
        </p:nvPicPr>
        <p:blipFill>
          <a:blip r:embed="rId4"/>
          <a:stretch>
            <a:fillRect/>
          </a:stretch>
        </p:blipFill>
        <p:spPr>
          <a:xfrm>
            <a:off x="1389529" y="5667365"/>
            <a:ext cx="7009107" cy="1110732"/>
          </a:xfrm>
          <a:prstGeom prst="rect">
            <a:avLst/>
          </a:prstGeom>
        </p:spPr>
      </p:pic>
      <p:sp>
        <p:nvSpPr>
          <p:cNvPr id="13" name="TextBox 12"/>
          <p:cNvSpPr txBox="1"/>
          <p:nvPr/>
        </p:nvSpPr>
        <p:spPr>
          <a:xfrm>
            <a:off x="220841" y="4762733"/>
            <a:ext cx="2822847" cy="461665"/>
          </a:xfrm>
          <a:prstGeom prst="rect">
            <a:avLst/>
          </a:prstGeom>
          <a:noFill/>
          <a:ln>
            <a:solidFill>
              <a:srgbClr val="000000"/>
            </a:solidFill>
            <a:prstDash val="sysDash"/>
          </a:ln>
        </p:spPr>
        <p:txBody>
          <a:bodyPr wrap="square" rtlCol="0">
            <a:spAutoFit/>
          </a:bodyPr>
          <a:lstStyle/>
          <a:p>
            <a:r>
              <a:rPr lang="en-US" sz="2400" dirty="0" smtClean="0">
                <a:latin typeface="Minion Pro"/>
                <a:cs typeface="Minion Pro"/>
              </a:rPr>
              <a:t>Repeatable Read</a:t>
            </a:r>
            <a:endParaRPr lang="en-US" sz="2400" dirty="0">
              <a:latin typeface="Minion Pro"/>
              <a:cs typeface="Minion Pro"/>
            </a:endParaRPr>
          </a:p>
        </p:txBody>
      </p:sp>
      <p:sp>
        <p:nvSpPr>
          <p:cNvPr id="14" name="TextBox 13"/>
          <p:cNvSpPr txBox="1"/>
          <p:nvPr/>
        </p:nvSpPr>
        <p:spPr>
          <a:xfrm>
            <a:off x="220842" y="1269809"/>
            <a:ext cx="2822846" cy="461665"/>
          </a:xfrm>
          <a:prstGeom prst="rect">
            <a:avLst/>
          </a:prstGeom>
          <a:noFill/>
          <a:ln>
            <a:solidFill>
              <a:srgbClr val="000000"/>
            </a:solidFill>
            <a:prstDash val="sysDash"/>
          </a:ln>
        </p:spPr>
        <p:txBody>
          <a:bodyPr wrap="square" rtlCol="0">
            <a:spAutoFit/>
          </a:bodyPr>
          <a:lstStyle/>
          <a:p>
            <a:r>
              <a:rPr lang="en-US" sz="2400" dirty="0" smtClean="0">
                <a:latin typeface="Minion Pro"/>
                <a:cs typeface="Minion Pro"/>
              </a:rPr>
              <a:t>Read Committed</a:t>
            </a:r>
            <a:endParaRPr lang="en-US" sz="2400" dirty="0">
              <a:latin typeface="Minion Pro"/>
              <a:cs typeface="Minion Pro"/>
            </a:endParaRPr>
          </a:p>
        </p:txBody>
      </p:sp>
      <p:pic>
        <p:nvPicPr>
          <p:cNvPr id="15" name="Picture 14"/>
          <p:cNvPicPr>
            <a:picLocks noChangeAspect="1"/>
          </p:cNvPicPr>
          <p:nvPr/>
        </p:nvPicPr>
        <p:blipFill>
          <a:blip r:embed="rId5"/>
          <a:stretch>
            <a:fillRect/>
          </a:stretch>
        </p:blipFill>
        <p:spPr>
          <a:xfrm>
            <a:off x="817567" y="2086153"/>
            <a:ext cx="7949373" cy="558427"/>
          </a:xfrm>
          <a:prstGeom prst="rect">
            <a:avLst/>
          </a:prstGeom>
        </p:spPr>
      </p:pic>
      <p:sp>
        <p:nvSpPr>
          <p:cNvPr id="9" name="Title 1"/>
          <p:cNvSpPr>
            <a:spLocks noGrp="1"/>
          </p:cNvSpPr>
          <p:nvPr>
            <p:ph type="title"/>
          </p:nvPr>
        </p:nvSpPr>
        <p:spPr>
          <a:xfrm>
            <a:off x="457200" y="0"/>
            <a:ext cx="8337176" cy="1143000"/>
          </a:xfrm>
        </p:spPr>
        <p:txBody>
          <a:bodyPr>
            <a:normAutofit/>
          </a:bodyPr>
          <a:lstStyle/>
          <a:p>
            <a:r>
              <a:rPr lang="en-US" dirty="0" smtClean="0"/>
              <a:t>Capturing Store Isolation Levels</a:t>
            </a:r>
            <a:endParaRPr lang="en-US" dirty="0"/>
          </a:p>
        </p:txBody>
      </p:sp>
    </p:spTree>
    <p:extLst>
      <p:ext uri="{BB962C8B-B14F-4D97-AF65-F5344CB8AC3E}">
        <p14:creationId xmlns:p14="http://schemas.microsoft.com/office/powerpoint/2010/main" val="1073213608"/>
      </p:ext>
    </p:extLst>
  </p:cSld>
  <p:clrMapOvr>
    <a:masterClrMapping/>
  </p:clrMapOvr>
  <mc:AlternateContent xmlns:mc="http://schemas.openxmlformats.org/markup-compatibility/2006" xmlns:p14="http://schemas.microsoft.com/office/powerpoint/2010/main">
    <mc:Choice Requires="p14">
      <p:transition spd="slow" p14:dur="2000" advTm="10321"/>
    </mc:Choice>
    <mc:Fallback xmlns="">
      <p:transition xmlns:p14="http://schemas.microsoft.com/office/powerpoint/2010/main" spd="slow" advTm="10321"/>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68940" y="0"/>
            <a:ext cx="8875059" cy="1143000"/>
          </a:xfrm>
        </p:spPr>
        <p:txBody>
          <a:bodyPr>
            <a:noAutofit/>
          </a:bodyPr>
          <a:lstStyle/>
          <a:p>
            <a:r>
              <a:rPr lang="en-US" sz="3700" dirty="0" smtClean="0"/>
              <a:t>Classification Scheme for Isolation Levels </a:t>
            </a:r>
            <a:endParaRPr lang="en-US" sz="3700" dirty="0"/>
          </a:p>
        </p:txBody>
      </p:sp>
      <p:sp>
        <p:nvSpPr>
          <p:cNvPr id="7" name="Rectangle 6"/>
          <p:cNvSpPr/>
          <p:nvPr/>
        </p:nvSpPr>
        <p:spPr>
          <a:xfrm>
            <a:off x="3929530" y="4226831"/>
            <a:ext cx="5107142" cy="830997"/>
          </a:xfrm>
          <a:prstGeom prst="rect">
            <a:avLst/>
          </a:prstGeom>
        </p:spPr>
        <p:txBody>
          <a:bodyPr wrap="square">
            <a:spAutoFit/>
          </a:bodyPr>
          <a:lstStyle/>
          <a:p>
            <a:pPr lvl="1"/>
            <a:r>
              <a:rPr lang="en-US" sz="2400" dirty="0" smtClean="0">
                <a:latin typeface="Minion Pro"/>
                <a:cs typeface="Minion Pro"/>
              </a:rPr>
              <a:t>“Save” transaction </a:t>
            </a:r>
            <a:r>
              <a:rPr lang="en-US" sz="2400" dirty="0" smtClean="0">
                <a:latin typeface="Minion Pro"/>
                <a:cs typeface="Minion Pro"/>
                <a:sym typeface="Wingdings"/>
              </a:rPr>
              <a:t> </a:t>
            </a:r>
            <a:r>
              <a:rPr lang="en-US" sz="2400" dirty="0" smtClean="0">
                <a:solidFill>
                  <a:srgbClr val="008000"/>
                </a:solidFill>
                <a:latin typeface="Minion Pro"/>
                <a:cs typeface="Minion Pro"/>
              </a:rPr>
              <a:t>RC</a:t>
            </a:r>
            <a:endParaRPr lang="en-US" sz="2400" dirty="0">
              <a:latin typeface="Minion Pro"/>
              <a:cs typeface="Minion Pro"/>
            </a:endParaRPr>
          </a:p>
          <a:p>
            <a:pPr lvl="1"/>
            <a:r>
              <a:rPr lang="en-US" sz="2400" dirty="0" smtClean="0">
                <a:latin typeface="Minion Pro"/>
                <a:cs typeface="Minion Pro"/>
              </a:rPr>
              <a:t>“</a:t>
            </a:r>
            <a:r>
              <a:rPr lang="en-US" sz="2400" dirty="0" err="1" smtClean="0">
                <a:latin typeface="Minion Pro"/>
                <a:cs typeface="Minion Pro"/>
              </a:rPr>
              <a:t>totalBal</a:t>
            </a:r>
            <a:r>
              <a:rPr lang="en-US" sz="2400" dirty="0" smtClean="0">
                <a:latin typeface="Minion Pro"/>
                <a:cs typeface="Minion Pro"/>
              </a:rPr>
              <a:t>” transaction  </a:t>
            </a:r>
            <a:r>
              <a:rPr lang="en-US" sz="2400" dirty="0" smtClean="0">
                <a:latin typeface="Minion Pro"/>
                <a:cs typeface="Minion Pro"/>
                <a:sym typeface="Wingdings"/>
              </a:rPr>
              <a:t> </a:t>
            </a:r>
            <a:r>
              <a:rPr lang="en-US" sz="2400" dirty="0" smtClean="0">
                <a:solidFill>
                  <a:srgbClr val="FF0000"/>
                </a:solidFill>
                <a:latin typeface="Minion Pro"/>
                <a:cs typeface="Minion Pro"/>
              </a:rPr>
              <a:t>RR</a:t>
            </a:r>
            <a:endParaRPr lang="en-US" sz="2400" dirty="0">
              <a:latin typeface="Minion Pro"/>
              <a:cs typeface="Minion Pro"/>
            </a:endParaRPr>
          </a:p>
        </p:txBody>
      </p:sp>
      <p:sp>
        <p:nvSpPr>
          <p:cNvPr id="12" name="TextBox 11"/>
          <p:cNvSpPr txBox="1"/>
          <p:nvPr/>
        </p:nvSpPr>
        <p:spPr>
          <a:xfrm>
            <a:off x="548387" y="2353215"/>
            <a:ext cx="3022554" cy="954107"/>
          </a:xfrm>
          <a:prstGeom prst="rect">
            <a:avLst/>
          </a:prstGeom>
          <a:noFill/>
          <a:ln>
            <a:solidFill>
              <a:schemeClr val="tx1"/>
            </a:solidFill>
          </a:ln>
        </p:spPr>
        <p:txBody>
          <a:bodyPr wrap="square" rtlCol="0">
            <a:spAutoFit/>
          </a:bodyPr>
          <a:lstStyle/>
          <a:p>
            <a:pPr algn="ctr"/>
            <a:r>
              <a:rPr lang="en-US" sz="2800" dirty="0" smtClean="0"/>
              <a:t>Read Committed (</a:t>
            </a:r>
            <a:r>
              <a:rPr lang="en-US" sz="2800" dirty="0" smtClean="0">
                <a:solidFill>
                  <a:srgbClr val="008000"/>
                </a:solidFill>
              </a:rPr>
              <a:t>RC</a:t>
            </a:r>
            <a:r>
              <a:rPr lang="en-US" sz="2800" dirty="0" smtClean="0"/>
              <a:t>)</a:t>
            </a:r>
            <a:endParaRPr lang="en-US" sz="2800" dirty="0"/>
          </a:p>
        </p:txBody>
      </p:sp>
      <p:cxnSp>
        <p:nvCxnSpPr>
          <p:cNvPr id="13" name="Straight Connector 12"/>
          <p:cNvCxnSpPr>
            <a:stCxn id="12" idx="2"/>
            <a:endCxn id="22" idx="0"/>
          </p:cNvCxnSpPr>
          <p:nvPr/>
        </p:nvCxnSpPr>
        <p:spPr>
          <a:xfrm>
            <a:off x="2059664" y="3307322"/>
            <a:ext cx="0" cy="560921"/>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a:endCxn id="20" idx="0"/>
          </p:cNvCxnSpPr>
          <p:nvPr/>
        </p:nvCxnSpPr>
        <p:spPr>
          <a:xfrm>
            <a:off x="2059663" y="4822350"/>
            <a:ext cx="1" cy="43579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pic>
        <p:nvPicPr>
          <p:cNvPr id="5" name="Picture 4"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92034" y="1306235"/>
            <a:ext cx="6896100" cy="495300"/>
          </a:xfrm>
          <a:prstGeom prst="rect">
            <a:avLst/>
          </a:prstGeom>
        </p:spPr>
      </p:pic>
      <p:sp>
        <p:nvSpPr>
          <p:cNvPr id="20" name="TextBox 19"/>
          <p:cNvSpPr txBox="1"/>
          <p:nvPr/>
        </p:nvSpPr>
        <p:spPr>
          <a:xfrm>
            <a:off x="548387" y="5258148"/>
            <a:ext cx="3022554" cy="954107"/>
          </a:xfrm>
          <a:prstGeom prst="rect">
            <a:avLst/>
          </a:prstGeom>
          <a:noFill/>
          <a:ln>
            <a:solidFill>
              <a:schemeClr val="tx1"/>
            </a:solidFill>
          </a:ln>
        </p:spPr>
        <p:txBody>
          <a:bodyPr wrap="square" rtlCol="0">
            <a:spAutoFit/>
          </a:bodyPr>
          <a:lstStyle/>
          <a:p>
            <a:pPr algn="ctr"/>
            <a:r>
              <a:rPr lang="en-US" sz="2800" dirty="0"/>
              <a:t>Repeatable Read (</a:t>
            </a:r>
            <a:r>
              <a:rPr lang="en-US" sz="2800" dirty="0">
                <a:solidFill>
                  <a:srgbClr val="FF0000"/>
                </a:solidFill>
              </a:rPr>
              <a:t>RR</a:t>
            </a:r>
            <a:r>
              <a:rPr lang="en-US" sz="2800" dirty="0"/>
              <a:t>)</a:t>
            </a:r>
          </a:p>
        </p:txBody>
      </p:sp>
      <p:sp>
        <p:nvSpPr>
          <p:cNvPr id="22" name="TextBox 21"/>
          <p:cNvSpPr txBox="1"/>
          <p:nvPr/>
        </p:nvSpPr>
        <p:spPr>
          <a:xfrm>
            <a:off x="548387" y="3868243"/>
            <a:ext cx="3022554" cy="954107"/>
          </a:xfrm>
          <a:prstGeom prst="rect">
            <a:avLst/>
          </a:prstGeom>
          <a:noFill/>
          <a:ln>
            <a:solidFill>
              <a:schemeClr val="tx1"/>
            </a:solidFill>
          </a:ln>
        </p:spPr>
        <p:txBody>
          <a:bodyPr wrap="square" rtlCol="0">
            <a:spAutoFit/>
          </a:bodyPr>
          <a:lstStyle/>
          <a:p>
            <a:pPr algn="ctr"/>
            <a:r>
              <a:rPr lang="en-US" sz="2800" dirty="0"/>
              <a:t>Monotonic Atomic View (</a:t>
            </a:r>
            <a:r>
              <a:rPr lang="en-US" sz="2800" dirty="0">
                <a:solidFill>
                  <a:srgbClr val="0000FF"/>
                </a:solidFill>
              </a:rPr>
              <a:t>MAV</a:t>
            </a:r>
            <a:r>
              <a:rPr lang="en-US" sz="2800" dirty="0" smtClean="0"/>
              <a:t>)</a:t>
            </a:r>
            <a:endParaRPr lang="en-US" sz="2800" dirty="0"/>
          </a:p>
        </p:txBody>
      </p:sp>
      <p:pic>
        <p:nvPicPr>
          <p:cNvPr id="27" name="Picture 26" descr="latex-image-1.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244834" y="2734235"/>
            <a:ext cx="3543300" cy="419100"/>
          </a:xfrm>
          <a:prstGeom prst="rect">
            <a:avLst/>
          </a:prstGeom>
        </p:spPr>
      </p:pic>
      <p:sp>
        <p:nvSpPr>
          <p:cNvPr id="28" name="Rectangle 27"/>
          <p:cNvSpPr/>
          <p:nvPr/>
        </p:nvSpPr>
        <p:spPr>
          <a:xfrm>
            <a:off x="4439069" y="3765166"/>
            <a:ext cx="3828692" cy="461665"/>
          </a:xfrm>
          <a:prstGeom prst="rect">
            <a:avLst/>
          </a:prstGeom>
        </p:spPr>
        <p:txBody>
          <a:bodyPr wrap="none">
            <a:spAutoFit/>
          </a:bodyPr>
          <a:lstStyle/>
          <a:p>
            <a:r>
              <a:rPr lang="en-US" sz="2400" u="sng" dirty="0" err="1" smtClean="0">
                <a:latin typeface="Minion Pro"/>
                <a:cs typeface="Minion Pro"/>
              </a:rPr>
              <a:t>BankAccount</a:t>
            </a:r>
            <a:r>
              <a:rPr lang="en-US" sz="2400" u="sng" dirty="0" smtClean="0">
                <a:latin typeface="Minion Pro"/>
                <a:cs typeface="Minion Pro"/>
              </a:rPr>
              <a:t> Transactions</a:t>
            </a:r>
            <a:endParaRPr lang="en-US" sz="2400" u="sng" dirty="0"/>
          </a:p>
        </p:txBody>
      </p:sp>
      <p:sp>
        <p:nvSpPr>
          <p:cNvPr id="29" name="TextBox 28"/>
          <p:cNvSpPr txBox="1"/>
          <p:nvPr/>
        </p:nvSpPr>
        <p:spPr>
          <a:xfrm>
            <a:off x="4244834" y="3637410"/>
            <a:ext cx="4137166" cy="1420418"/>
          </a:xfrm>
          <a:prstGeom prst="rect">
            <a:avLst/>
          </a:prstGeom>
          <a:noFill/>
          <a:ln>
            <a:solidFill>
              <a:srgbClr val="000000"/>
            </a:solidFill>
            <a:prstDash val="sysDash"/>
          </a:ln>
        </p:spPr>
        <p:txBody>
          <a:bodyPr wrap="square" rtlCol="0">
            <a:spAutoFit/>
          </a:bodyPr>
          <a:lstStyle/>
          <a:p>
            <a:endParaRPr lang="en-US" sz="2400" dirty="0">
              <a:latin typeface="Minion Pro"/>
              <a:cs typeface="Minion Pro"/>
            </a:endParaRPr>
          </a:p>
        </p:txBody>
      </p:sp>
    </p:spTree>
    <p:custDataLst>
      <p:tags r:id="rId1"/>
    </p:custDataLst>
    <p:extLst>
      <p:ext uri="{BB962C8B-B14F-4D97-AF65-F5344CB8AC3E}">
        <p14:creationId xmlns:p14="http://schemas.microsoft.com/office/powerpoint/2010/main" val="3777538452"/>
      </p:ext>
    </p:extLst>
  </p:cSld>
  <p:clrMapOvr>
    <a:masterClrMapping/>
  </p:clrMapOvr>
  <mc:AlternateContent xmlns:mc="http://schemas.openxmlformats.org/markup-compatibility/2006" xmlns:p14="http://schemas.microsoft.com/office/powerpoint/2010/main">
    <mc:Choice Requires="p14">
      <p:transition spd="slow" p14:dur="2000" advTm="93777"/>
    </mc:Choice>
    <mc:Fallback xmlns="">
      <p:transition xmlns:p14="http://schemas.microsoft.com/office/powerpoint/2010/main" spd="slow" advTm="93777"/>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64771"/>
            <a:ext cx="8229600" cy="2056758"/>
          </a:xfrm>
        </p:spPr>
        <p:txBody>
          <a:bodyPr>
            <a:normAutofit lnSpcReduction="10000"/>
          </a:bodyPr>
          <a:lstStyle/>
          <a:p>
            <a:r>
              <a:rPr lang="en-US" sz="2400" dirty="0" smtClean="0"/>
              <a:t>Haskell library for Eventually Consistent Data Stores (ECDS)</a:t>
            </a:r>
          </a:p>
          <a:p>
            <a:pPr lvl="1"/>
            <a:r>
              <a:rPr lang="en-US" sz="2000" dirty="0" smtClean="0">
                <a:solidFill>
                  <a:srgbClr val="0000FF"/>
                </a:solidFill>
              </a:rPr>
              <a:t>Definition language</a:t>
            </a:r>
            <a:r>
              <a:rPr lang="en-US" sz="2000" dirty="0" smtClean="0"/>
              <a:t> </a:t>
            </a:r>
            <a:r>
              <a:rPr lang="en-US" sz="2000" dirty="0">
                <a:sym typeface="Wingdings"/>
              </a:rPr>
              <a:t></a:t>
            </a:r>
            <a:r>
              <a:rPr lang="en-US" sz="2000" dirty="0" smtClean="0"/>
              <a:t> define operations and transactions on </a:t>
            </a:r>
            <a:br>
              <a:rPr lang="en-US" sz="2000" dirty="0" smtClean="0"/>
            </a:br>
            <a:r>
              <a:rPr lang="en-US" sz="2000" dirty="0" smtClean="0"/>
              <a:t>                                     replicated data.</a:t>
            </a:r>
          </a:p>
          <a:p>
            <a:pPr lvl="1"/>
            <a:r>
              <a:rPr lang="en-US" sz="2000" dirty="0" smtClean="0">
                <a:solidFill>
                  <a:srgbClr val="0000FF"/>
                </a:solidFill>
              </a:rPr>
              <a:t>Specification language</a:t>
            </a:r>
            <a:r>
              <a:rPr lang="en-US" sz="2000" dirty="0" smtClean="0"/>
              <a:t> </a:t>
            </a:r>
            <a:r>
              <a:rPr lang="en-US" sz="2000" dirty="0" smtClean="0">
                <a:sym typeface="Wingdings"/>
              </a:rPr>
              <a:t> specify consistency and isolation </a:t>
            </a:r>
            <a:br>
              <a:rPr lang="en-US" sz="2000" dirty="0" smtClean="0">
                <a:sym typeface="Wingdings"/>
              </a:rPr>
            </a:br>
            <a:r>
              <a:rPr lang="en-US" sz="2000" dirty="0" smtClean="0">
                <a:sym typeface="Wingdings"/>
              </a:rPr>
              <a:t>                                          requirements.</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551987" y="3980505"/>
            <a:ext cx="543065" cy="501168"/>
          </a:xfrm>
          <a:prstGeom prst="rect">
            <a:avLst/>
          </a:prstGeom>
        </p:spPr>
      </p:pic>
      <p:sp>
        <p:nvSpPr>
          <p:cNvPr id="10" name="TextBox 9"/>
          <p:cNvSpPr txBox="1"/>
          <p:nvPr/>
        </p:nvSpPr>
        <p:spPr>
          <a:xfrm>
            <a:off x="1610379" y="4409467"/>
            <a:ext cx="389049" cy="584776"/>
          </a:xfrm>
          <a:prstGeom prst="rect">
            <a:avLst/>
          </a:prstGeom>
          <a:noFill/>
        </p:spPr>
        <p:txBody>
          <a:bodyPr wrap="none" rtlCol="0">
            <a:spAutoFit/>
          </a:bodyPr>
          <a:lstStyle/>
          <a:p>
            <a:r>
              <a:rPr lang="en-US" sz="3200" dirty="0" smtClean="0"/>
              <a:t>+</a:t>
            </a:r>
            <a:endParaRPr lang="en-US" sz="3200" dirty="0"/>
          </a:p>
        </p:txBody>
      </p:sp>
      <p:pic>
        <p:nvPicPr>
          <p:cNvPr id="11" name="Picture 10"/>
          <p:cNvPicPr>
            <a:picLocks noChangeAspect="1"/>
          </p:cNvPicPr>
          <p:nvPr/>
        </p:nvPicPr>
        <p:blipFill>
          <a:blip r:embed="rId4"/>
          <a:stretch>
            <a:fillRect/>
          </a:stretch>
        </p:blipFill>
        <p:spPr>
          <a:xfrm>
            <a:off x="1207983" y="4906864"/>
            <a:ext cx="1136231" cy="877794"/>
          </a:xfrm>
          <a:prstGeom prst="rect">
            <a:avLst/>
          </a:prstGeom>
        </p:spPr>
      </p:pic>
      <p:pic>
        <p:nvPicPr>
          <p:cNvPr id="12" name="Picture 11"/>
          <p:cNvPicPr>
            <a:picLocks noChangeAspect="1"/>
          </p:cNvPicPr>
          <p:nvPr/>
        </p:nvPicPr>
        <p:blipFill>
          <a:blip r:embed="rId5"/>
          <a:stretch>
            <a:fillRect/>
          </a:stretch>
        </p:blipFill>
        <p:spPr>
          <a:xfrm>
            <a:off x="3565394" y="3860722"/>
            <a:ext cx="739765" cy="739765"/>
          </a:xfrm>
          <a:prstGeom prst="rect">
            <a:avLst/>
          </a:prstGeom>
        </p:spPr>
      </p:pic>
      <p:pic>
        <p:nvPicPr>
          <p:cNvPr id="13" name="Picture 12"/>
          <p:cNvPicPr>
            <a:picLocks noChangeAspect="1"/>
          </p:cNvPicPr>
          <p:nvPr/>
        </p:nvPicPr>
        <p:blipFill>
          <a:blip r:embed="rId6"/>
          <a:stretch>
            <a:fillRect/>
          </a:stretch>
        </p:blipFill>
        <p:spPr>
          <a:xfrm>
            <a:off x="3619359" y="5081029"/>
            <a:ext cx="685800" cy="519978"/>
          </a:xfrm>
          <a:prstGeom prst="rect">
            <a:avLst/>
          </a:prstGeom>
        </p:spPr>
      </p:pic>
      <p:sp>
        <p:nvSpPr>
          <p:cNvPr id="16" name="TextBox 15"/>
          <p:cNvSpPr txBox="1"/>
          <p:nvPr/>
        </p:nvSpPr>
        <p:spPr>
          <a:xfrm>
            <a:off x="1348088" y="3611173"/>
            <a:ext cx="800294" cy="369332"/>
          </a:xfrm>
          <a:prstGeom prst="rect">
            <a:avLst/>
          </a:prstGeom>
          <a:noFill/>
        </p:spPr>
        <p:txBody>
          <a:bodyPr wrap="none" rtlCol="0">
            <a:spAutoFit/>
          </a:bodyPr>
          <a:lstStyle/>
          <a:p>
            <a:r>
              <a:rPr lang="en-US" b="1" dirty="0" smtClean="0">
                <a:latin typeface="Minion Pro"/>
                <a:cs typeface="Minion Pro"/>
              </a:rPr>
              <a:t>DEFS</a:t>
            </a:r>
            <a:endParaRPr lang="en-US" b="1" dirty="0">
              <a:latin typeface="Minion Pro"/>
              <a:cs typeface="Minion Pro"/>
            </a:endParaRPr>
          </a:p>
        </p:txBody>
      </p:sp>
      <p:cxnSp>
        <p:nvCxnSpPr>
          <p:cNvPr id="19" name="Straight Arrow Connector 18"/>
          <p:cNvCxnSpPr/>
          <p:nvPr/>
        </p:nvCxnSpPr>
        <p:spPr>
          <a:xfrm flipV="1">
            <a:off x="2095052" y="4212339"/>
            <a:ext cx="1470342" cy="48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1" idx="3"/>
            <a:endCxn id="13" idx="1"/>
          </p:cNvCxnSpPr>
          <p:nvPr/>
        </p:nvCxnSpPr>
        <p:spPr>
          <a:xfrm flipV="1">
            <a:off x="2344214" y="5341018"/>
            <a:ext cx="1275145" cy="474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nvGrpSpPr>
          <p:cNvPr id="34" name="Group 33"/>
          <p:cNvGrpSpPr/>
          <p:nvPr/>
        </p:nvGrpSpPr>
        <p:grpSpPr>
          <a:xfrm>
            <a:off x="4305159" y="3808604"/>
            <a:ext cx="3752590" cy="2078247"/>
            <a:chOff x="4350290" y="4319090"/>
            <a:chExt cx="3752590" cy="2078247"/>
          </a:xfrm>
        </p:grpSpPr>
        <p:pic>
          <p:nvPicPr>
            <p:cNvPr id="5" name="Picture 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705128" y="4861558"/>
              <a:ext cx="1237174" cy="829292"/>
            </a:xfrm>
            <a:prstGeom prst="rect">
              <a:avLst/>
            </a:prstGeom>
          </p:spPr>
        </p:pic>
        <p:pic>
          <p:nvPicPr>
            <p:cNvPr id="14" name="Picture 13" descr="Custom:  Picture 3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500712" y="4669041"/>
              <a:ext cx="1138666" cy="1138666"/>
            </a:xfrm>
            <a:prstGeom prst="rect">
              <a:avLst/>
            </a:prstGeom>
          </p:spPr>
        </p:pic>
        <p:sp>
          <p:nvSpPr>
            <p:cNvPr id="15" name="Rectangle 14"/>
            <p:cNvSpPr/>
            <p:nvPr/>
          </p:nvSpPr>
          <p:spPr>
            <a:xfrm>
              <a:off x="5179925" y="4319090"/>
              <a:ext cx="2922955" cy="2078247"/>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5505396" y="5856247"/>
              <a:ext cx="2290088" cy="369332"/>
            </a:xfrm>
            <a:prstGeom prst="rect">
              <a:avLst/>
            </a:prstGeom>
            <a:noFill/>
          </p:spPr>
          <p:txBody>
            <a:bodyPr wrap="square" rtlCol="0">
              <a:spAutoFit/>
            </a:bodyPr>
            <a:lstStyle/>
            <a:p>
              <a:pPr algn="ctr"/>
              <a:r>
                <a:rPr lang="en-US" b="1" dirty="0" err="1" smtClean="0">
                  <a:latin typeface="Minion Pro"/>
                  <a:cs typeface="Minion Pro"/>
                </a:rPr>
                <a:t>Quelea</a:t>
              </a:r>
              <a:r>
                <a:rPr lang="en-US" b="1" dirty="0" smtClean="0">
                  <a:latin typeface="Minion Pro"/>
                  <a:cs typeface="Minion Pro"/>
                </a:rPr>
                <a:t> Data Store</a:t>
              </a:r>
              <a:endParaRPr lang="en-US" b="1" dirty="0">
                <a:latin typeface="Minion Pro"/>
                <a:cs typeface="Minion Pro"/>
              </a:endParaRPr>
            </a:p>
          </p:txBody>
        </p:sp>
        <p:cxnSp>
          <p:nvCxnSpPr>
            <p:cNvPr id="25" name="Straight Arrow Connector 24"/>
            <p:cNvCxnSpPr/>
            <p:nvPr/>
          </p:nvCxnSpPr>
          <p:spPr>
            <a:xfrm>
              <a:off x="4350290" y="4693246"/>
              <a:ext cx="829635" cy="33662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4350290" y="5517462"/>
              <a:ext cx="829635" cy="34677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31" name="TextBox 30"/>
          <p:cNvSpPr txBox="1"/>
          <p:nvPr/>
        </p:nvSpPr>
        <p:spPr>
          <a:xfrm>
            <a:off x="3520263" y="3576874"/>
            <a:ext cx="697627" cy="369332"/>
          </a:xfrm>
          <a:prstGeom prst="rect">
            <a:avLst/>
          </a:prstGeom>
          <a:noFill/>
        </p:spPr>
        <p:txBody>
          <a:bodyPr wrap="none" rtlCol="0">
            <a:spAutoFit/>
          </a:bodyPr>
          <a:lstStyle/>
          <a:p>
            <a:r>
              <a:rPr lang="en-US" b="1" dirty="0" smtClean="0">
                <a:latin typeface="Minion Pro"/>
                <a:cs typeface="Minion Pro"/>
              </a:rPr>
              <a:t>GHC</a:t>
            </a:r>
            <a:endParaRPr lang="en-US" b="1" dirty="0">
              <a:latin typeface="Minion Pro"/>
              <a:cs typeface="Minion Pro"/>
            </a:endParaRPr>
          </a:p>
        </p:txBody>
      </p:sp>
      <p:pic>
        <p:nvPicPr>
          <p:cNvPr id="36" name="Picture 35" descr="Custom:  Picture 22"/>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477724" y="160962"/>
            <a:ext cx="2298509" cy="915122"/>
          </a:xfrm>
          <a:prstGeom prst="rect">
            <a:avLst/>
          </a:prstGeom>
        </p:spPr>
      </p:pic>
    </p:spTree>
    <p:extLst>
      <p:ext uri="{BB962C8B-B14F-4D97-AF65-F5344CB8AC3E}">
        <p14:creationId xmlns:p14="http://schemas.microsoft.com/office/powerpoint/2010/main" val="1152106222"/>
      </p:ext>
    </p:extLst>
  </p:cSld>
  <p:clrMapOvr>
    <a:masterClrMapping/>
  </p:clrMapOvr>
  <mc:AlternateContent xmlns:mc="http://schemas.openxmlformats.org/markup-compatibility/2006" xmlns:p14="http://schemas.microsoft.com/office/powerpoint/2010/main">
    <mc:Choice Requires="p14">
      <p:transition spd="slow" p14:dur="2000" advTm="80096"/>
    </mc:Choice>
    <mc:Fallback xmlns="">
      <p:transition xmlns:p14="http://schemas.microsoft.com/office/powerpoint/2010/main" spd="slow" advTm="80096"/>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p:cNvGraphicFramePr/>
          <p:nvPr>
            <p:extLst>
              <p:ext uri="{D42A27DB-BD31-4B8C-83A1-F6EECF244321}">
                <p14:modId xmlns:p14="http://schemas.microsoft.com/office/powerpoint/2010/main" val="312924268"/>
              </p:ext>
            </p:extLst>
          </p:nvPr>
        </p:nvGraphicFramePr>
        <p:xfrm>
          <a:off x="457200" y="4517127"/>
          <a:ext cx="3857816" cy="228424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060328969"/>
              </p:ext>
            </p:extLst>
          </p:nvPr>
        </p:nvGraphicFramePr>
        <p:xfrm>
          <a:off x="457199" y="1041811"/>
          <a:ext cx="8229600" cy="5698690"/>
        </p:xfrm>
        <a:graphic>
          <a:graphicData uri="http://schemas.openxmlformats.org/drawingml/2006/table">
            <a:tbl>
              <a:tblPr firstCol="1" bandRow="1">
                <a:tableStyleId>{7DF18680-E054-41AD-8BC1-D1AEF772440D}</a:tableStyleId>
              </a:tblPr>
              <a:tblGrid>
                <a:gridCol w="2082801"/>
                <a:gridCol w="3403599"/>
                <a:gridCol w="2743200"/>
              </a:tblGrid>
              <a:tr h="452305">
                <a:tc>
                  <a:txBody>
                    <a:bodyPr/>
                    <a:lstStyle/>
                    <a:p>
                      <a:pPr algn="ctr">
                        <a:lnSpc>
                          <a:spcPct val="90000"/>
                        </a:lnSpc>
                      </a:pPr>
                      <a:r>
                        <a:rPr lang="en-US" sz="2000" dirty="0" smtClean="0"/>
                        <a:t>Application</a:t>
                      </a:r>
                      <a:endParaRPr lang="en-US" sz="2000" dirty="0"/>
                    </a:p>
                  </a:txBody>
                  <a:tcPr/>
                </a:tc>
                <a:tc>
                  <a:txBody>
                    <a:bodyPr/>
                    <a:lstStyle/>
                    <a:p>
                      <a:pPr algn="ctr">
                        <a:lnSpc>
                          <a:spcPct val="90000"/>
                        </a:lnSpc>
                      </a:pPr>
                      <a:r>
                        <a:rPr lang="en-US" sz="2000" dirty="0" err="1" smtClean="0">
                          <a:solidFill>
                            <a:srgbClr val="800000"/>
                          </a:solidFill>
                        </a:rPr>
                        <a:t>RUBiS</a:t>
                      </a:r>
                      <a:endParaRPr lang="en-US" sz="2000" b="1" dirty="0">
                        <a:solidFill>
                          <a:srgbClr val="800000"/>
                        </a:solidFill>
                      </a:endParaRPr>
                    </a:p>
                  </a:txBody>
                  <a:tcPr/>
                </a:tc>
                <a:tc>
                  <a:txBody>
                    <a:bodyPr/>
                    <a:lstStyle/>
                    <a:p>
                      <a:pPr algn="ctr">
                        <a:lnSpc>
                          <a:spcPct val="90000"/>
                        </a:lnSpc>
                      </a:pPr>
                      <a:r>
                        <a:rPr lang="en-US" sz="2000" dirty="0" smtClean="0">
                          <a:solidFill>
                            <a:srgbClr val="008000"/>
                          </a:solidFill>
                        </a:rPr>
                        <a:t>Twitter-lite</a:t>
                      </a:r>
                      <a:endParaRPr lang="en-US" sz="2000" b="1" dirty="0">
                        <a:solidFill>
                          <a:srgbClr val="008000"/>
                        </a:solidFill>
                      </a:endParaRPr>
                    </a:p>
                  </a:txBody>
                  <a:tcPr/>
                </a:tc>
              </a:tr>
              <a:tr h="388471">
                <a:tc>
                  <a:txBody>
                    <a:bodyPr/>
                    <a:lstStyle/>
                    <a:p>
                      <a:pPr algn="ctr">
                        <a:lnSpc>
                          <a:spcPct val="90000"/>
                        </a:lnSpc>
                      </a:pPr>
                      <a:r>
                        <a:rPr lang="en-US" sz="2000" dirty="0" smtClean="0"/>
                        <a:t>#Tables</a:t>
                      </a:r>
                      <a:endParaRPr lang="en-US" sz="2000" dirty="0">
                        <a:latin typeface="+mj-lt"/>
                        <a:cs typeface="Courier"/>
                      </a:endParaRPr>
                    </a:p>
                  </a:txBody>
                  <a:tcPr/>
                </a:tc>
                <a:tc>
                  <a:txBody>
                    <a:bodyPr/>
                    <a:lstStyle/>
                    <a:p>
                      <a:pPr algn="ctr">
                        <a:lnSpc>
                          <a:spcPct val="90000"/>
                        </a:lnSpc>
                      </a:pPr>
                      <a:r>
                        <a:rPr lang="en-US" sz="2000" dirty="0" smtClean="0"/>
                        <a:t>6</a:t>
                      </a:r>
                      <a:endParaRPr lang="en-US" sz="2000" dirty="0">
                        <a:latin typeface="Courier"/>
                        <a:cs typeface="Courier"/>
                      </a:endParaRPr>
                    </a:p>
                  </a:txBody>
                  <a:tcPr/>
                </a:tc>
                <a:tc>
                  <a:txBody>
                    <a:bodyPr/>
                    <a:lstStyle/>
                    <a:p>
                      <a:pPr algn="ctr">
                        <a:lnSpc>
                          <a:spcPct val="90000"/>
                        </a:lnSpc>
                      </a:pPr>
                      <a:r>
                        <a:rPr lang="en-US" sz="2000" dirty="0" smtClean="0"/>
                        <a:t>5</a:t>
                      </a:r>
                      <a:endParaRPr lang="en-US" sz="2000" dirty="0">
                        <a:latin typeface="Courier"/>
                        <a:cs typeface="Courier"/>
                      </a:endParaRPr>
                    </a:p>
                  </a:txBody>
                  <a:tcPr/>
                </a:tc>
              </a:tr>
              <a:tr h="463176">
                <a:tc>
                  <a:txBody>
                    <a:bodyPr/>
                    <a:lstStyle/>
                    <a:p>
                      <a:pPr algn="ctr">
                        <a:lnSpc>
                          <a:spcPct val="90000"/>
                        </a:lnSpc>
                      </a:pPr>
                      <a:r>
                        <a:rPr lang="en-US" sz="2000" dirty="0" smtClean="0"/>
                        <a:t>#Operations</a:t>
                      </a:r>
                      <a:endParaRPr lang="en-US" sz="2000" dirty="0">
                        <a:latin typeface="+mj-lt"/>
                        <a:cs typeface="Courier"/>
                      </a:endParaRPr>
                    </a:p>
                  </a:txBody>
                  <a:tcPr/>
                </a:tc>
                <a:tc>
                  <a:txBody>
                    <a:bodyPr/>
                    <a:lstStyle/>
                    <a:p>
                      <a:pPr algn="ctr">
                        <a:lnSpc>
                          <a:spcPct val="90000"/>
                        </a:lnSpc>
                      </a:pPr>
                      <a:r>
                        <a:rPr lang="en-US" sz="2000" dirty="0" smtClean="0"/>
                        <a:t>17</a:t>
                      </a:r>
                      <a:endParaRPr lang="en-US" sz="2000" dirty="0">
                        <a:latin typeface="Courier"/>
                        <a:cs typeface="Courier"/>
                      </a:endParaRPr>
                    </a:p>
                  </a:txBody>
                  <a:tcPr/>
                </a:tc>
                <a:tc>
                  <a:txBody>
                    <a:bodyPr/>
                    <a:lstStyle/>
                    <a:p>
                      <a:pPr algn="ctr">
                        <a:lnSpc>
                          <a:spcPct val="90000"/>
                        </a:lnSpc>
                      </a:pPr>
                      <a:r>
                        <a:rPr lang="en-US" sz="2000" dirty="0" smtClean="0"/>
                        <a:t>20</a:t>
                      </a:r>
                      <a:endParaRPr lang="en-US" sz="2000" dirty="0">
                        <a:latin typeface="Courier"/>
                        <a:cs typeface="Courier"/>
                      </a:endParaRPr>
                    </a:p>
                  </a:txBody>
                  <a:tcPr/>
                </a:tc>
              </a:tr>
              <a:tr h="463177">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2000" kern="1200" dirty="0" smtClean="0"/>
                        <a:t>#Transactions</a:t>
                      </a:r>
                      <a:endParaRPr lang="en-US" sz="2000" b="1" kern="1200" dirty="0" smtClean="0">
                        <a:solidFill>
                          <a:schemeClr val="lt1"/>
                        </a:solidFill>
                        <a:latin typeface="+mn-lt"/>
                        <a:ea typeface="+mn-ea"/>
                        <a:cs typeface="Courier"/>
                      </a:endParaRPr>
                    </a:p>
                  </a:txBody>
                  <a:tcPr/>
                </a:tc>
                <a:tc>
                  <a:txBody>
                    <a:bodyPr/>
                    <a:lstStyle/>
                    <a:p>
                      <a:pPr algn="ctr">
                        <a:lnSpc>
                          <a:spcPct val="90000"/>
                        </a:lnSpc>
                      </a:pPr>
                      <a:r>
                        <a:rPr lang="en-US" sz="2000" dirty="0" smtClean="0"/>
                        <a:t>6</a:t>
                      </a:r>
                      <a:endParaRPr lang="en-US" sz="2000" dirty="0">
                        <a:latin typeface="Courier"/>
                        <a:cs typeface="Courier"/>
                      </a:endParaRPr>
                    </a:p>
                  </a:txBody>
                  <a:tcPr/>
                </a:tc>
                <a:tc>
                  <a:txBody>
                    <a:bodyPr/>
                    <a:lstStyle/>
                    <a:p>
                      <a:pPr algn="ctr">
                        <a:lnSpc>
                          <a:spcPct val="90000"/>
                        </a:lnSpc>
                      </a:pPr>
                      <a:r>
                        <a:rPr lang="en-US" sz="2000" dirty="0" smtClean="0"/>
                        <a:t>10</a:t>
                      </a:r>
                      <a:endParaRPr lang="en-US" sz="2000" dirty="0">
                        <a:latin typeface="Courier"/>
                        <a:cs typeface="Courier"/>
                      </a:endParaRPr>
                    </a:p>
                  </a:txBody>
                  <a:tcPr/>
                </a:tc>
              </a:tr>
              <a:tr h="774911">
                <a:tc>
                  <a:txBody>
                    <a:bodyPr/>
                    <a:lstStyle/>
                    <a:p>
                      <a:pPr algn="ctr">
                        <a:lnSpc>
                          <a:spcPct val="90000"/>
                        </a:lnSpc>
                      </a:pPr>
                      <a:r>
                        <a:rPr lang="en-US" sz="2000" dirty="0" smtClean="0"/>
                        <a:t>Invariants </a:t>
                      </a:r>
                      <a:r>
                        <a:rPr lang="en-US" sz="2000" kern="1200" dirty="0" smtClean="0"/>
                        <a:t>e.g. </a:t>
                      </a:r>
                      <a:endParaRPr lang="en-US" sz="2000" dirty="0">
                        <a:latin typeface="+mj-lt"/>
                        <a:cs typeface="Courier"/>
                      </a:endParaRPr>
                    </a:p>
                  </a:txBody>
                  <a:tcPr/>
                </a:tc>
                <a:tc>
                  <a:txBody>
                    <a:bodyPr/>
                    <a:lstStyle/>
                    <a:p>
                      <a:pPr algn="ctr">
                        <a:lnSpc>
                          <a:spcPct val="90000"/>
                        </a:lnSpc>
                      </a:pPr>
                      <a:r>
                        <a:rPr lang="en-US" sz="2000" dirty="0" smtClean="0"/>
                        <a:t>See all bids placed in </a:t>
                      </a:r>
                      <a:br>
                        <a:rPr lang="en-US" sz="2000" dirty="0" smtClean="0"/>
                      </a:br>
                      <a:r>
                        <a:rPr lang="en-US" sz="2000" dirty="0" smtClean="0"/>
                        <a:t>current</a:t>
                      </a:r>
                      <a:r>
                        <a:rPr lang="en-US" sz="2000" baseline="0" dirty="0" smtClean="0"/>
                        <a:t> session</a:t>
                      </a:r>
                      <a:endParaRPr lang="en-US" sz="2000" dirty="0">
                        <a:latin typeface="+mn-lt"/>
                        <a:cs typeface="Courier"/>
                      </a:endParaRPr>
                    </a:p>
                  </a:txBody>
                  <a:tcPr/>
                </a:tc>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2000" dirty="0" smtClean="0"/>
                        <a:t>Unique</a:t>
                      </a:r>
                      <a:r>
                        <a:rPr lang="en-US" sz="2000" baseline="0" dirty="0" smtClean="0"/>
                        <a:t> username</a:t>
                      </a:r>
                      <a:endParaRPr lang="en-US" sz="2000" dirty="0" smtClean="0">
                        <a:latin typeface="+mn-lt"/>
                        <a:cs typeface="Courier"/>
                      </a:endParaRPr>
                    </a:p>
                    <a:p>
                      <a:pPr marL="0" marR="0" indent="0" algn="ctr" defTabSz="457200" rtl="0" eaLnBrk="1" fontAlgn="auto" latinLnBrk="0" hangingPunct="1">
                        <a:lnSpc>
                          <a:spcPct val="90000"/>
                        </a:lnSpc>
                        <a:spcBef>
                          <a:spcPts val="0"/>
                        </a:spcBef>
                        <a:spcAft>
                          <a:spcPts val="0"/>
                        </a:spcAft>
                        <a:buClrTx/>
                        <a:buSzTx/>
                        <a:buFontTx/>
                        <a:buNone/>
                        <a:tabLst/>
                        <a:defRPr/>
                      </a:pPr>
                      <a:endParaRPr lang="en-US" sz="2000" dirty="0" smtClean="0">
                        <a:latin typeface="+mn-lt"/>
                        <a:cs typeface="Courier"/>
                      </a:endParaRPr>
                    </a:p>
                  </a:txBody>
                  <a:tcPr/>
                </a:tc>
              </a:tr>
              <a:tr h="450267">
                <a:tc gridSpan="3">
                  <a:txBody>
                    <a:bodyPr/>
                    <a:lstStyle/>
                    <a:p>
                      <a:pPr algn="ctr">
                        <a:lnSpc>
                          <a:spcPct val="90000"/>
                        </a:lnSpc>
                      </a:pPr>
                      <a:r>
                        <a:rPr lang="en-US" sz="2000" dirty="0" smtClean="0">
                          <a:latin typeface="+mj-lt"/>
                          <a:cs typeface="Courier"/>
                        </a:rPr>
                        <a:t>                    Results</a:t>
                      </a:r>
                      <a:r>
                        <a:rPr lang="en-US" sz="2000" baseline="0" dirty="0" smtClean="0">
                          <a:latin typeface="+mj-lt"/>
                          <a:cs typeface="Courier"/>
                        </a:rPr>
                        <a:t> of classification</a:t>
                      </a:r>
                      <a:endParaRPr lang="en-US" sz="2000" dirty="0">
                        <a:latin typeface="+mj-lt"/>
                        <a:cs typeface="Courier"/>
                      </a:endParaRPr>
                    </a:p>
                  </a:txBody>
                  <a:tcPr/>
                </a:tc>
                <a:tc hMerge="1">
                  <a:txBody>
                    <a:bodyPr/>
                    <a:lstStyle/>
                    <a:p>
                      <a:pPr algn="ctr">
                        <a:lnSpc>
                          <a:spcPct val="90000"/>
                        </a:lnSpc>
                      </a:pPr>
                      <a:endParaRPr lang="en-US" sz="2000" dirty="0">
                        <a:latin typeface="+mn-lt"/>
                        <a:cs typeface="Courier"/>
                      </a:endParaRPr>
                    </a:p>
                  </a:txBody>
                  <a:tcPr/>
                </a:tc>
                <a:tc hMerge="1">
                  <a:txBody>
                    <a:bodyPr/>
                    <a:lstStyle/>
                    <a:p>
                      <a:pPr marL="0" marR="0" indent="0" algn="ctr" defTabSz="457200" rtl="0" eaLnBrk="1" fontAlgn="auto" latinLnBrk="0" hangingPunct="1">
                        <a:lnSpc>
                          <a:spcPct val="90000"/>
                        </a:lnSpc>
                        <a:spcBef>
                          <a:spcPts val="0"/>
                        </a:spcBef>
                        <a:spcAft>
                          <a:spcPts val="0"/>
                        </a:spcAft>
                        <a:buClrTx/>
                        <a:buSzTx/>
                        <a:buFontTx/>
                        <a:buNone/>
                        <a:tabLst/>
                        <a:defRPr/>
                      </a:pPr>
                      <a:endParaRPr lang="en-US" sz="2000" dirty="0" smtClean="0">
                        <a:latin typeface="+mn-lt"/>
                        <a:cs typeface="Courier"/>
                      </a:endParaRPr>
                    </a:p>
                  </a:txBody>
                  <a:tcPr/>
                </a:tc>
              </a:tr>
              <a:tr h="420383">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2000" kern="1200" dirty="0" smtClean="0"/>
                        <a:t>#EC </a:t>
                      </a:r>
                      <a:r>
                        <a:rPr lang="en-US" sz="2000" kern="1200" baseline="0" dirty="0" smtClean="0"/>
                        <a:t>Ops</a:t>
                      </a:r>
                      <a:endParaRPr lang="en-US" sz="2000" b="1" kern="1200" dirty="0" smtClean="0">
                        <a:solidFill>
                          <a:schemeClr val="lt1"/>
                        </a:solidFill>
                        <a:latin typeface="+mn-lt"/>
                        <a:ea typeface="+mn-ea"/>
                        <a:cs typeface="Courier"/>
                      </a:endParaRPr>
                    </a:p>
                  </a:txBody>
                  <a:tcPr/>
                </a:tc>
                <a:tc>
                  <a:txBody>
                    <a:bodyPr/>
                    <a:lstStyle/>
                    <a:p>
                      <a:pPr algn="ctr">
                        <a:lnSpc>
                          <a:spcPct val="90000"/>
                        </a:lnSpc>
                      </a:pPr>
                      <a:r>
                        <a:rPr lang="en-US" sz="2000" dirty="0" smtClean="0"/>
                        <a:t>14</a:t>
                      </a:r>
                      <a:endParaRPr lang="en-US" sz="2000" dirty="0">
                        <a:latin typeface="Courier"/>
                        <a:cs typeface="Courier"/>
                      </a:endParaRPr>
                    </a:p>
                  </a:txBody>
                  <a:tcPr/>
                </a:tc>
                <a:tc>
                  <a:txBody>
                    <a:bodyPr/>
                    <a:lstStyle/>
                    <a:p>
                      <a:pPr algn="ctr">
                        <a:lnSpc>
                          <a:spcPct val="90000"/>
                        </a:lnSpc>
                      </a:pPr>
                      <a:r>
                        <a:rPr lang="en-US" sz="2000" dirty="0" smtClean="0"/>
                        <a:t>13</a:t>
                      </a:r>
                      <a:endParaRPr lang="en-US" sz="2000" dirty="0">
                        <a:latin typeface="Courier"/>
                        <a:cs typeface="Courier"/>
                      </a:endParaRPr>
                    </a:p>
                  </a:txBody>
                  <a:tcPr/>
                </a:tc>
              </a:tr>
              <a:tr h="478118">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2000" kern="1200" dirty="0" smtClean="0"/>
                        <a:t>#CC </a:t>
                      </a:r>
                      <a:r>
                        <a:rPr lang="en-US" sz="2000" kern="1200" baseline="0" dirty="0" smtClean="0"/>
                        <a:t>Ops</a:t>
                      </a:r>
                      <a:endParaRPr lang="en-US" sz="2000" b="1" kern="1200" dirty="0" smtClean="0">
                        <a:solidFill>
                          <a:schemeClr val="lt1"/>
                        </a:solidFill>
                        <a:latin typeface="+mn-lt"/>
                        <a:ea typeface="+mn-ea"/>
                        <a:cs typeface="Courier"/>
                      </a:endParaRPr>
                    </a:p>
                  </a:txBody>
                  <a:tcPr/>
                </a:tc>
                <a:tc>
                  <a:txBody>
                    <a:bodyPr/>
                    <a:lstStyle/>
                    <a:p>
                      <a:pPr algn="ctr">
                        <a:lnSpc>
                          <a:spcPct val="90000"/>
                        </a:lnSpc>
                      </a:pPr>
                      <a:r>
                        <a:rPr lang="en-US" sz="2000" dirty="0" smtClean="0"/>
                        <a:t>2</a:t>
                      </a:r>
                      <a:endParaRPr lang="en-US" sz="2000" dirty="0">
                        <a:latin typeface="Courier"/>
                        <a:cs typeface="Courier"/>
                      </a:endParaRPr>
                    </a:p>
                  </a:txBody>
                  <a:tcPr/>
                </a:tc>
                <a:tc>
                  <a:txBody>
                    <a:bodyPr/>
                    <a:lstStyle/>
                    <a:p>
                      <a:pPr algn="ctr">
                        <a:lnSpc>
                          <a:spcPct val="90000"/>
                        </a:lnSpc>
                      </a:pPr>
                      <a:r>
                        <a:rPr lang="en-US" sz="2000" dirty="0" smtClean="0"/>
                        <a:t>6</a:t>
                      </a:r>
                      <a:endParaRPr lang="en-US" sz="2000" dirty="0">
                        <a:latin typeface="Courier"/>
                        <a:cs typeface="Courier"/>
                      </a:endParaRPr>
                    </a:p>
                  </a:txBody>
                  <a:tcPr/>
                </a:tc>
              </a:tr>
              <a:tr h="463176">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2000" kern="1200" dirty="0" smtClean="0"/>
                        <a:t>#SC </a:t>
                      </a:r>
                      <a:r>
                        <a:rPr lang="en-US" sz="2000" kern="1200" baseline="0" dirty="0" smtClean="0"/>
                        <a:t>Ops</a:t>
                      </a:r>
                      <a:endParaRPr lang="en-US" sz="2000" b="1" kern="1200" dirty="0" smtClean="0">
                        <a:solidFill>
                          <a:schemeClr val="lt1"/>
                        </a:solidFill>
                        <a:latin typeface="+mn-lt"/>
                        <a:ea typeface="+mn-ea"/>
                        <a:cs typeface="Courier"/>
                      </a:endParaRPr>
                    </a:p>
                  </a:txBody>
                  <a:tcPr/>
                </a:tc>
                <a:tc>
                  <a:txBody>
                    <a:bodyPr/>
                    <a:lstStyle/>
                    <a:p>
                      <a:pPr algn="ctr">
                        <a:lnSpc>
                          <a:spcPct val="90000"/>
                        </a:lnSpc>
                      </a:pPr>
                      <a:r>
                        <a:rPr lang="en-US" sz="2000" dirty="0" smtClean="0"/>
                        <a:t>1</a:t>
                      </a:r>
                      <a:endParaRPr lang="en-US" sz="2000" dirty="0">
                        <a:latin typeface="Courier"/>
                        <a:cs typeface="Courier"/>
                      </a:endParaRPr>
                    </a:p>
                  </a:txBody>
                  <a:tcPr/>
                </a:tc>
                <a:tc>
                  <a:txBody>
                    <a:bodyPr/>
                    <a:lstStyle/>
                    <a:p>
                      <a:pPr algn="ctr">
                        <a:lnSpc>
                          <a:spcPct val="90000"/>
                        </a:lnSpc>
                      </a:pPr>
                      <a:r>
                        <a:rPr lang="en-US" sz="2000" dirty="0" smtClean="0"/>
                        <a:t>1</a:t>
                      </a:r>
                      <a:endParaRPr lang="en-US" sz="2000" dirty="0">
                        <a:latin typeface="Courier"/>
                        <a:cs typeface="Courier"/>
                      </a:endParaRPr>
                    </a:p>
                  </a:txBody>
                  <a:tcPr/>
                </a:tc>
              </a:tr>
              <a:tr h="478118">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2000" kern="1200" dirty="0" smtClean="0"/>
                        <a:t>#RC </a:t>
                      </a:r>
                      <a:r>
                        <a:rPr lang="en-US" sz="2000" kern="1200" baseline="0" dirty="0" err="1" smtClean="0"/>
                        <a:t>Txns</a:t>
                      </a:r>
                      <a:endParaRPr lang="en-US" sz="2000" b="1" kern="1200" dirty="0" smtClean="0">
                        <a:solidFill>
                          <a:schemeClr val="lt1"/>
                        </a:solidFill>
                        <a:latin typeface="+mn-lt"/>
                        <a:ea typeface="+mn-ea"/>
                        <a:cs typeface="Courier"/>
                      </a:endParaRPr>
                    </a:p>
                  </a:txBody>
                  <a:tcPr/>
                </a:tc>
                <a:tc>
                  <a:txBody>
                    <a:bodyPr/>
                    <a:lstStyle/>
                    <a:p>
                      <a:pPr algn="ctr">
                        <a:lnSpc>
                          <a:spcPct val="90000"/>
                        </a:lnSpc>
                      </a:pPr>
                      <a:r>
                        <a:rPr lang="en-US" sz="2000" dirty="0" smtClean="0"/>
                        <a:t>4</a:t>
                      </a:r>
                      <a:endParaRPr lang="en-US" sz="2000" dirty="0">
                        <a:latin typeface="Courier"/>
                        <a:cs typeface="Courier"/>
                      </a:endParaRPr>
                    </a:p>
                  </a:txBody>
                  <a:tcPr/>
                </a:tc>
                <a:tc>
                  <a:txBody>
                    <a:bodyPr/>
                    <a:lstStyle/>
                    <a:p>
                      <a:pPr algn="ctr">
                        <a:lnSpc>
                          <a:spcPct val="90000"/>
                        </a:lnSpc>
                      </a:pPr>
                      <a:r>
                        <a:rPr lang="en-US" sz="2000" dirty="0" smtClean="0"/>
                        <a:t>6</a:t>
                      </a:r>
                      <a:endParaRPr lang="en-US" sz="2000" dirty="0">
                        <a:latin typeface="Courier"/>
                        <a:cs typeface="Courier"/>
                      </a:endParaRPr>
                    </a:p>
                  </a:txBody>
                  <a:tcPr/>
                </a:tc>
              </a:tr>
              <a:tr h="418353">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2000" kern="1200" dirty="0" smtClean="0"/>
                        <a:t>#MAV </a:t>
                      </a:r>
                      <a:r>
                        <a:rPr lang="en-US" sz="2000" kern="1200" baseline="0" dirty="0" err="1" smtClean="0"/>
                        <a:t>Txns</a:t>
                      </a:r>
                      <a:endParaRPr lang="en-US" sz="2000" b="1" kern="1200" dirty="0" smtClean="0">
                        <a:solidFill>
                          <a:schemeClr val="lt1"/>
                        </a:solidFill>
                        <a:latin typeface="+mn-lt"/>
                        <a:ea typeface="+mn-ea"/>
                        <a:cs typeface="Courier"/>
                      </a:endParaRPr>
                    </a:p>
                  </a:txBody>
                  <a:tcPr/>
                </a:tc>
                <a:tc>
                  <a:txBody>
                    <a:bodyPr/>
                    <a:lstStyle/>
                    <a:p>
                      <a:pPr algn="ctr">
                        <a:lnSpc>
                          <a:spcPct val="90000"/>
                        </a:lnSpc>
                      </a:pPr>
                      <a:r>
                        <a:rPr lang="en-US" sz="2000" dirty="0" smtClean="0"/>
                        <a:t>2</a:t>
                      </a:r>
                      <a:endParaRPr lang="en-US" sz="2000" dirty="0">
                        <a:latin typeface="Courier"/>
                        <a:cs typeface="Courier"/>
                      </a:endParaRPr>
                    </a:p>
                  </a:txBody>
                  <a:tcPr/>
                </a:tc>
                <a:tc>
                  <a:txBody>
                    <a:bodyPr/>
                    <a:lstStyle/>
                    <a:p>
                      <a:pPr algn="ctr">
                        <a:lnSpc>
                          <a:spcPct val="90000"/>
                        </a:lnSpc>
                      </a:pPr>
                      <a:r>
                        <a:rPr lang="en-US" sz="2000" dirty="0" smtClean="0"/>
                        <a:t>3</a:t>
                      </a:r>
                      <a:endParaRPr lang="en-US" sz="2000" dirty="0">
                        <a:latin typeface="Courier"/>
                        <a:cs typeface="Courier"/>
                      </a:endParaRPr>
                    </a:p>
                  </a:txBody>
                  <a:tcPr/>
                </a:tc>
              </a:tr>
              <a:tr h="448235">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2000" kern="1200" dirty="0" smtClean="0"/>
                        <a:t>#RR </a:t>
                      </a:r>
                      <a:r>
                        <a:rPr lang="en-US" sz="2000" kern="1200" baseline="0" dirty="0" err="1" smtClean="0"/>
                        <a:t>Txns</a:t>
                      </a:r>
                      <a:endParaRPr lang="en-US" sz="2000" b="1" kern="1200" dirty="0" smtClean="0">
                        <a:solidFill>
                          <a:schemeClr val="lt1"/>
                        </a:solidFill>
                        <a:latin typeface="+mn-lt"/>
                        <a:ea typeface="+mn-ea"/>
                        <a:cs typeface="Courier"/>
                      </a:endParaRPr>
                    </a:p>
                  </a:txBody>
                  <a:tcPr/>
                </a:tc>
                <a:tc>
                  <a:txBody>
                    <a:bodyPr/>
                    <a:lstStyle/>
                    <a:p>
                      <a:pPr algn="ctr">
                        <a:lnSpc>
                          <a:spcPct val="90000"/>
                        </a:lnSpc>
                      </a:pPr>
                      <a:r>
                        <a:rPr lang="en-US" sz="2000" dirty="0" smtClean="0"/>
                        <a:t>0</a:t>
                      </a:r>
                      <a:endParaRPr lang="en-US" sz="2000" dirty="0">
                        <a:latin typeface="Courier"/>
                        <a:cs typeface="Courier"/>
                      </a:endParaRPr>
                    </a:p>
                  </a:txBody>
                  <a:tcPr/>
                </a:tc>
                <a:tc>
                  <a:txBody>
                    <a:bodyPr/>
                    <a:lstStyle/>
                    <a:p>
                      <a:pPr algn="ctr">
                        <a:lnSpc>
                          <a:spcPct val="90000"/>
                        </a:lnSpc>
                      </a:pPr>
                      <a:r>
                        <a:rPr lang="en-US" sz="2000" dirty="0" smtClean="0"/>
                        <a:t>1</a:t>
                      </a:r>
                      <a:endParaRPr lang="en-US" sz="2000" dirty="0">
                        <a:latin typeface="Courier"/>
                        <a:cs typeface="Courier"/>
                      </a:endParaRPr>
                    </a:p>
                  </a:txBody>
                  <a:tcPr/>
                </a:tc>
              </a:tr>
            </a:tbl>
          </a:graphicData>
        </a:graphic>
      </p:graphicFrame>
      <p:sp>
        <p:nvSpPr>
          <p:cNvPr id="4" name="Title 1"/>
          <p:cNvSpPr txBox="1">
            <a:spLocks/>
          </p:cNvSpPr>
          <p:nvPr/>
        </p:nvSpPr>
        <p:spPr>
          <a:xfrm>
            <a:off x="457200" y="21456"/>
            <a:ext cx="8229600" cy="84843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inion Pro"/>
                <a:ea typeface="+mj-ea"/>
                <a:cs typeface="Minion Pro"/>
              </a:defRPr>
            </a:lvl1pPr>
          </a:lstStyle>
          <a:p>
            <a:r>
              <a:rPr lang="en-US" dirty="0" smtClean="0"/>
              <a:t>Case Studies</a:t>
            </a:r>
            <a:endParaRPr lang="en-US" dirty="0"/>
          </a:p>
        </p:txBody>
      </p:sp>
    </p:spTree>
    <p:extLst>
      <p:ext uri="{BB962C8B-B14F-4D97-AF65-F5344CB8AC3E}">
        <p14:creationId xmlns:p14="http://schemas.microsoft.com/office/powerpoint/2010/main" val="860926319"/>
      </p:ext>
    </p:extLst>
  </p:cSld>
  <p:clrMapOvr>
    <a:masterClrMapping/>
  </p:clrMapOvr>
  <mc:AlternateContent xmlns:mc="http://schemas.openxmlformats.org/markup-compatibility/2006" xmlns:p14="http://schemas.microsoft.com/office/powerpoint/2010/main">
    <mc:Choice Requires="p14">
      <p:transition spd="slow" p14:dur="2000" advTm="137848"/>
    </mc:Choice>
    <mc:Fallback xmlns="">
      <p:transition xmlns:p14="http://schemas.microsoft.com/office/powerpoint/2010/main" spd="slow" advTm="137848"/>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Conclusion</a:t>
            </a:r>
            <a:endParaRPr lang="en-US" dirty="0"/>
          </a:p>
        </p:txBody>
      </p:sp>
      <p:sp>
        <p:nvSpPr>
          <p:cNvPr id="3" name="Content Placeholder 2"/>
          <p:cNvSpPr>
            <a:spLocks noGrp="1"/>
          </p:cNvSpPr>
          <p:nvPr>
            <p:ph idx="1"/>
          </p:nvPr>
        </p:nvSpPr>
        <p:spPr>
          <a:xfrm>
            <a:off x="457200" y="1137282"/>
            <a:ext cx="8229600" cy="3158199"/>
          </a:xfrm>
        </p:spPr>
        <p:txBody>
          <a:bodyPr>
            <a:normAutofit lnSpcReduction="10000"/>
          </a:bodyPr>
          <a:lstStyle/>
          <a:p>
            <a:pPr>
              <a:lnSpc>
                <a:spcPct val="110000"/>
              </a:lnSpc>
            </a:pPr>
            <a:r>
              <a:rPr lang="en-US" sz="2800" dirty="0" err="1" smtClean="0"/>
              <a:t>Quelea</a:t>
            </a:r>
            <a:r>
              <a:rPr lang="en-US" sz="2800" dirty="0" smtClean="0"/>
              <a:t> </a:t>
            </a:r>
            <a:r>
              <a:rPr lang="en-US" sz="2800" dirty="0" smtClean="0">
                <a:sym typeface="Wingdings"/>
              </a:rPr>
              <a:t> Haskell-library for programming ECDS</a:t>
            </a:r>
          </a:p>
          <a:p>
            <a:pPr lvl="1">
              <a:lnSpc>
                <a:spcPct val="110000"/>
              </a:lnSpc>
            </a:pPr>
            <a:r>
              <a:rPr lang="en-US" sz="2400" dirty="0" smtClean="0">
                <a:sym typeface="Wingdings"/>
              </a:rPr>
              <a:t>Automatic classification of operation and transaction contracts through SMT solver</a:t>
            </a:r>
          </a:p>
          <a:p>
            <a:pPr>
              <a:lnSpc>
                <a:spcPct val="110000"/>
              </a:lnSpc>
            </a:pPr>
            <a:r>
              <a:rPr lang="en-US" sz="2800" dirty="0" smtClean="0"/>
              <a:t>Leveraging off-the-shelf ECDS</a:t>
            </a:r>
          </a:p>
          <a:p>
            <a:pPr lvl="1">
              <a:lnSpc>
                <a:spcPct val="110000"/>
              </a:lnSpc>
            </a:pPr>
            <a:r>
              <a:rPr lang="en-US" sz="2400" dirty="0" smtClean="0"/>
              <a:t>Avoid re-engineering complex systems</a:t>
            </a:r>
          </a:p>
          <a:p>
            <a:pPr lvl="1">
              <a:lnSpc>
                <a:spcPct val="110000"/>
              </a:lnSpc>
            </a:pPr>
            <a:r>
              <a:rPr lang="en-US" sz="2400" dirty="0" smtClean="0"/>
              <a:t>Makes it practical!</a:t>
            </a:r>
            <a:endParaRPr lang="en-US" sz="2400" dirty="0"/>
          </a:p>
        </p:txBody>
      </p:sp>
      <p:pic>
        <p:nvPicPr>
          <p:cNvPr id="4" name="Picture 3" descr="Custom:  Picture 2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92039" y="4516154"/>
            <a:ext cx="2298509" cy="915122"/>
          </a:xfrm>
          <a:prstGeom prst="rect">
            <a:avLst/>
          </a:prstGeom>
        </p:spPr>
      </p:pic>
      <p:sp>
        <p:nvSpPr>
          <p:cNvPr id="5" name="Rectangle 4"/>
          <p:cNvSpPr/>
          <p:nvPr/>
        </p:nvSpPr>
        <p:spPr>
          <a:xfrm>
            <a:off x="2042002" y="5783728"/>
            <a:ext cx="5280587" cy="523220"/>
          </a:xfrm>
          <a:prstGeom prst="rect">
            <a:avLst/>
          </a:prstGeom>
        </p:spPr>
        <p:txBody>
          <a:bodyPr wrap="none">
            <a:spAutoFit/>
          </a:bodyPr>
          <a:lstStyle/>
          <a:p>
            <a:r>
              <a:rPr lang="en-US" sz="2800" dirty="0">
                <a:hlinkClick r:id="rId5"/>
              </a:rPr>
              <a:t>http://</a:t>
            </a:r>
            <a:r>
              <a:rPr lang="en-US" sz="2800" dirty="0" err="1">
                <a:hlinkClick r:id="rId5"/>
              </a:rPr>
              <a:t>gowthamk.github.io</a:t>
            </a:r>
            <a:r>
              <a:rPr lang="en-US" sz="2800" dirty="0">
                <a:hlinkClick r:id="rId5"/>
              </a:rPr>
              <a:t>/</a:t>
            </a:r>
            <a:r>
              <a:rPr lang="en-US" sz="2800" dirty="0" err="1">
                <a:hlinkClick r:id="rId5"/>
              </a:rPr>
              <a:t>Quelea</a:t>
            </a:r>
            <a:endParaRPr lang="en-US" sz="2800" dirty="0"/>
          </a:p>
        </p:txBody>
      </p:sp>
      <p:pic>
        <p:nvPicPr>
          <p:cNvPr id="6" name="Picture 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88032" y="4295481"/>
            <a:ext cx="1235364" cy="1235364"/>
          </a:xfrm>
          <a:prstGeom prst="rect">
            <a:avLst/>
          </a:prstGeom>
        </p:spPr>
      </p:pic>
    </p:spTree>
    <p:custDataLst>
      <p:tags r:id="rId1"/>
    </p:custDataLst>
    <p:extLst>
      <p:ext uri="{BB962C8B-B14F-4D97-AF65-F5344CB8AC3E}">
        <p14:creationId xmlns:p14="http://schemas.microsoft.com/office/powerpoint/2010/main" val="3971752880"/>
      </p:ext>
    </p:extLst>
  </p:cSld>
  <p:clrMapOvr>
    <a:masterClrMapping/>
  </p:clrMapOvr>
  <mc:AlternateContent xmlns:mc="http://schemas.openxmlformats.org/markup-compatibility/2006" xmlns:p14="http://schemas.microsoft.com/office/powerpoint/2010/main">
    <mc:Choice Requires="p14">
      <p:transition spd="slow" p14:dur="2000" advTm="33645"/>
    </mc:Choice>
    <mc:Fallback xmlns="">
      <p:transition xmlns:p14="http://schemas.microsoft.com/office/powerpoint/2010/main" spd="slow" advTm="33645"/>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518895"/>
            <a:ext cx="7772400" cy="1470025"/>
          </a:xfrm>
        </p:spPr>
        <p:txBody>
          <a:bodyPr/>
          <a:lstStyle/>
          <a:p>
            <a:r>
              <a:rPr lang="en-US" dirty="0" smtClean="0"/>
              <a:t>Thank you!</a:t>
            </a:r>
            <a:endParaRPr lang="en-US" dirty="0"/>
          </a:p>
        </p:txBody>
      </p:sp>
      <p:sp>
        <p:nvSpPr>
          <p:cNvPr id="3" name="Rectangle 2"/>
          <p:cNvSpPr/>
          <p:nvPr/>
        </p:nvSpPr>
        <p:spPr>
          <a:xfrm>
            <a:off x="1947421" y="3840310"/>
            <a:ext cx="5280587" cy="523220"/>
          </a:xfrm>
          <a:prstGeom prst="rect">
            <a:avLst/>
          </a:prstGeom>
        </p:spPr>
        <p:txBody>
          <a:bodyPr wrap="none">
            <a:spAutoFit/>
          </a:bodyPr>
          <a:lstStyle/>
          <a:p>
            <a:r>
              <a:rPr lang="en-US" sz="2800" dirty="0">
                <a:hlinkClick r:id="rId2"/>
              </a:rPr>
              <a:t>http://</a:t>
            </a:r>
            <a:r>
              <a:rPr lang="en-US" sz="2800" dirty="0" err="1">
                <a:hlinkClick r:id="rId2"/>
              </a:rPr>
              <a:t>gowthamk.github.io</a:t>
            </a:r>
            <a:r>
              <a:rPr lang="en-US" sz="2800" dirty="0">
                <a:hlinkClick r:id="rId2"/>
              </a:rPr>
              <a:t>/</a:t>
            </a:r>
            <a:r>
              <a:rPr lang="en-US" sz="2800" dirty="0" err="1">
                <a:hlinkClick r:id="rId2"/>
              </a:rPr>
              <a:t>Quelea</a:t>
            </a:r>
            <a:endParaRPr lang="en-US" sz="2800" dirty="0"/>
          </a:p>
        </p:txBody>
      </p:sp>
    </p:spTree>
    <p:extLst>
      <p:ext uri="{BB962C8B-B14F-4D97-AF65-F5344CB8AC3E}">
        <p14:creationId xmlns:p14="http://schemas.microsoft.com/office/powerpoint/2010/main" val="2382405112"/>
      </p:ext>
    </p:extLst>
  </p:cSld>
  <p:clrMapOvr>
    <a:masterClrMapping/>
  </p:clrMapOvr>
  <mc:AlternateContent xmlns:mc="http://schemas.openxmlformats.org/markup-compatibility/2006" xmlns:p14="http://schemas.microsoft.com/office/powerpoint/2010/main">
    <mc:Choice Requires="p14">
      <p:transition spd="slow" p14:dur="2000" advTm="7048"/>
    </mc:Choice>
    <mc:Fallback xmlns="">
      <p:transition xmlns:p14="http://schemas.microsoft.com/office/powerpoint/2010/main" spd="slow" advTm="7048"/>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ounded Rectangular Callout 16"/>
          <p:cNvSpPr/>
          <p:nvPr/>
        </p:nvSpPr>
        <p:spPr>
          <a:xfrm>
            <a:off x="3436445" y="1807773"/>
            <a:ext cx="5707555" cy="357132"/>
          </a:xfrm>
          <a:prstGeom prst="wedgeRoundRectCallout">
            <a:avLst>
              <a:gd name="adj1" fmla="val 7963"/>
              <a:gd name="adj2" fmla="val -159234"/>
              <a:gd name="adj3" fmla="val 16667"/>
            </a:avLst>
          </a:prstGeom>
          <a:solidFill>
            <a:schemeClr val="accent3">
              <a:lumMod val="60000"/>
              <a:lumOff val="40000"/>
              <a:alpha val="5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2468036" y="3459835"/>
            <a:ext cx="4135964" cy="3166096"/>
          </a:xfrm>
          <a:prstGeom prst="rect">
            <a:avLst/>
          </a:prstGeom>
        </p:spPr>
      </p:pic>
      <p:sp>
        <p:nvSpPr>
          <p:cNvPr id="8" name="Title 1"/>
          <p:cNvSpPr txBox="1">
            <a:spLocks/>
          </p:cNvSpPr>
          <p:nvPr/>
        </p:nvSpPr>
        <p:spPr>
          <a:xfrm>
            <a:off x="457200" y="21456"/>
            <a:ext cx="8229600" cy="84843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inion Pro"/>
                <a:ea typeface="+mj-ea"/>
                <a:cs typeface="Minion Pro"/>
              </a:defRPr>
            </a:lvl1pPr>
          </a:lstStyle>
          <a:p>
            <a:r>
              <a:rPr lang="en-US" dirty="0" smtClean="0"/>
              <a:t>Evaluation</a:t>
            </a:r>
            <a:endParaRPr lang="en-US" dirty="0"/>
          </a:p>
        </p:txBody>
      </p:sp>
      <p:sp>
        <p:nvSpPr>
          <p:cNvPr id="9" name="Content Placeholder 2"/>
          <p:cNvSpPr>
            <a:spLocks noGrp="1"/>
          </p:cNvSpPr>
          <p:nvPr>
            <p:ph idx="1"/>
          </p:nvPr>
        </p:nvSpPr>
        <p:spPr>
          <a:xfrm>
            <a:off x="412377" y="896471"/>
            <a:ext cx="8229600" cy="1075763"/>
          </a:xfrm>
        </p:spPr>
        <p:txBody>
          <a:bodyPr>
            <a:normAutofit/>
          </a:bodyPr>
          <a:lstStyle/>
          <a:p>
            <a:r>
              <a:rPr lang="en-US" sz="2400" dirty="0" smtClean="0"/>
              <a:t>Correctness with classification </a:t>
            </a:r>
            <a:r>
              <a:rPr lang="en-US" sz="2400" dirty="0" err="1" smtClean="0"/>
              <a:t>vs</a:t>
            </a:r>
            <a:r>
              <a:rPr lang="en-US" sz="2400" dirty="0" smtClean="0"/>
              <a:t> without classification</a:t>
            </a:r>
          </a:p>
          <a:p>
            <a:pPr lvl="1"/>
            <a:r>
              <a:rPr lang="en-US" sz="2000" dirty="0" smtClean="0"/>
              <a:t>How do they compare in terms of availability?</a:t>
            </a:r>
          </a:p>
          <a:p>
            <a:endParaRPr lang="en-US" sz="2400" dirty="0"/>
          </a:p>
        </p:txBody>
      </p:sp>
      <p:sp>
        <p:nvSpPr>
          <p:cNvPr id="10" name="Content Placeholder 2"/>
          <p:cNvSpPr txBox="1">
            <a:spLocks/>
          </p:cNvSpPr>
          <p:nvPr/>
        </p:nvSpPr>
        <p:spPr>
          <a:xfrm>
            <a:off x="457200" y="2224669"/>
            <a:ext cx="8462682" cy="1090705"/>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inion Pro"/>
                <a:ea typeface="+mn-ea"/>
                <a:cs typeface="Minion Pro"/>
              </a:defRPr>
            </a:lvl1pPr>
            <a:lvl2pPr marL="742950" indent="-285750" algn="l" defTabSz="457200" rtl="0" eaLnBrk="1" latinLnBrk="0" hangingPunct="1">
              <a:spcBef>
                <a:spcPct val="20000"/>
              </a:spcBef>
              <a:buFont typeface="Arial"/>
              <a:buChar char="–"/>
              <a:defRPr sz="2800" kern="1200">
                <a:solidFill>
                  <a:schemeClr val="tx1"/>
                </a:solidFill>
                <a:latin typeface="Minion Pro"/>
                <a:ea typeface="+mn-ea"/>
                <a:cs typeface="Minion Pro"/>
              </a:defRPr>
            </a:lvl2pPr>
            <a:lvl3pPr marL="1143000" indent="-228600" algn="l" defTabSz="457200" rtl="0" eaLnBrk="1" latinLnBrk="0" hangingPunct="1">
              <a:spcBef>
                <a:spcPct val="20000"/>
              </a:spcBef>
              <a:buFont typeface="Arial"/>
              <a:buChar char="•"/>
              <a:defRPr sz="2400" kern="1200">
                <a:solidFill>
                  <a:schemeClr val="tx1"/>
                </a:solidFill>
                <a:latin typeface="Minion Pro"/>
                <a:ea typeface="+mn-ea"/>
                <a:cs typeface="Minion Pro"/>
              </a:defRPr>
            </a:lvl3pPr>
            <a:lvl4pPr marL="16002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4pPr>
            <a:lvl5pPr marL="20574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Experimental Setup:</a:t>
            </a:r>
          </a:p>
          <a:p>
            <a:pPr lvl="1"/>
            <a:r>
              <a:rPr lang="en-US" sz="2000" dirty="0" smtClean="0"/>
              <a:t>Amazon EC2; 5 replicas (</a:t>
            </a:r>
            <a:r>
              <a:rPr lang="en-US" sz="2000" dirty="0" err="1" smtClean="0">
                <a:solidFill>
                  <a:srgbClr val="FF0000"/>
                </a:solidFill>
              </a:rPr>
              <a:t>StrongRep</a:t>
            </a:r>
            <a:r>
              <a:rPr lang="en-US" sz="2000" dirty="0" smtClean="0">
                <a:solidFill>
                  <a:srgbClr val="FF0000"/>
                </a:solidFill>
              </a:rPr>
              <a:t> </a:t>
            </a:r>
            <a:r>
              <a:rPr lang="en-US" sz="2000" dirty="0" smtClean="0"/>
              <a:t>&amp; </a:t>
            </a:r>
            <a:r>
              <a:rPr lang="en-US" sz="2000" dirty="0" err="1" smtClean="0">
                <a:solidFill>
                  <a:srgbClr val="0000FF"/>
                </a:solidFill>
              </a:rPr>
              <a:t>Quelea</a:t>
            </a:r>
            <a:r>
              <a:rPr lang="en-US" sz="2000" dirty="0" smtClean="0"/>
              <a:t>); 1 replica (</a:t>
            </a:r>
            <a:r>
              <a:rPr lang="en-US" sz="2000" dirty="0" err="1" smtClean="0">
                <a:solidFill>
                  <a:srgbClr val="008000"/>
                </a:solidFill>
              </a:rPr>
              <a:t>NoRep</a:t>
            </a:r>
            <a:r>
              <a:rPr lang="en-US" sz="2000" dirty="0" smtClean="0"/>
              <a:t>)</a:t>
            </a:r>
          </a:p>
          <a:p>
            <a:pPr lvl="1"/>
            <a:r>
              <a:rPr lang="en-US" sz="2000" dirty="0" smtClean="0"/>
              <a:t>Gradually increased # of concurrent clients from 128 to 1024.</a:t>
            </a:r>
          </a:p>
          <a:p>
            <a:endParaRPr lang="en-US" sz="2400" dirty="0"/>
          </a:p>
        </p:txBody>
      </p:sp>
      <p:sp>
        <p:nvSpPr>
          <p:cNvPr id="11" name="Left Brace 10"/>
          <p:cNvSpPr/>
          <p:nvPr/>
        </p:nvSpPr>
        <p:spPr>
          <a:xfrm rot="16200000">
            <a:off x="6679067" y="-15364"/>
            <a:ext cx="149415" cy="2748457"/>
          </a:xfrm>
          <a:prstGeom prst="leftBrace">
            <a:avLst/>
          </a:prstGeom>
          <a:ln w="19050" cmpd="sng"/>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13" name="TextBox 12"/>
          <p:cNvSpPr txBox="1"/>
          <p:nvPr/>
        </p:nvSpPr>
        <p:spPr>
          <a:xfrm>
            <a:off x="3436445" y="1807773"/>
            <a:ext cx="2569934" cy="369332"/>
          </a:xfrm>
          <a:prstGeom prst="rect">
            <a:avLst/>
          </a:prstGeom>
          <a:noFill/>
        </p:spPr>
        <p:txBody>
          <a:bodyPr wrap="none" rtlCol="0">
            <a:spAutoFit/>
          </a:bodyPr>
          <a:lstStyle/>
          <a:p>
            <a:pPr marL="285750" indent="-285750">
              <a:buFont typeface="Arial"/>
              <a:buChar char="•"/>
            </a:pPr>
            <a:r>
              <a:rPr lang="en-US" dirty="0" err="1" smtClean="0">
                <a:solidFill>
                  <a:srgbClr val="008000"/>
                </a:solidFill>
              </a:rPr>
              <a:t>NoRep</a:t>
            </a:r>
            <a:r>
              <a:rPr lang="en-US" dirty="0" smtClean="0"/>
              <a:t>: No Replication</a:t>
            </a:r>
          </a:p>
        </p:txBody>
      </p:sp>
      <p:sp>
        <p:nvSpPr>
          <p:cNvPr id="14" name="Rectangle 13"/>
          <p:cNvSpPr/>
          <p:nvPr/>
        </p:nvSpPr>
        <p:spPr>
          <a:xfrm>
            <a:off x="6006379" y="1795573"/>
            <a:ext cx="3262432" cy="369332"/>
          </a:xfrm>
          <a:prstGeom prst="rect">
            <a:avLst/>
          </a:prstGeom>
        </p:spPr>
        <p:txBody>
          <a:bodyPr wrap="none">
            <a:spAutoFit/>
          </a:bodyPr>
          <a:lstStyle/>
          <a:p>
            <a:pPr marL="285750" indent="-285750">
              <a:buFont typeface="Arial"/>
              <a:buChar char="•"/>
            </a:pPr>
            <a:r>
              <a:rPr lang="en-US" dirty="0" err="1">
                <a:solidFill>
                  <a:srgbClr val="FF0000"/>
                </a:solidFill>
              </a:rPr>
              <a:t>StrongRep</a:t>
            </a:r>
            <a:r>
              <a:rPr lang="en-US" dirty="0"/>
              <a:t>: Strong Replication</a:t>
            </a:r>
          </a:p>
        </p:txBody>
      </p:sp>
    </p:spTree>
    <p:custDataLst>
      <p:tags r:id="rId1"/>
    </p:custDataLst>
    <p:extLst>
      <p:ext uri="{BB962C8B-B14F-4D97-AF65-F5344CB8AC3E}">
        <p14:creationId xmlns:p14="http://schemas.microsoft.com/office/powerpoint/2010/main" val="2663345627"/>
      </p:ext>
    </p:extLst>
  </p:cSld>
  <p:clrMapOvr>
    <a:masterClrMapping/>
  </p:clrMapOvr>
  <mc:AlternateContent xmlns:mc="http://schemas.openxmlformats.org/markup-compatibility/2006">
    <mc:Choice xmlns:p14="http://schemas.microsoft.com/office/powerpoint/2010/main" Requires="p14">
      <p:transition spd="slow" p14:dur="2000" advTm="104727"/>
    </mc:Choice>
    <mc:Fallback>
      <p:transition xmlns:p14="http://schemas.microsoft.com/office/powerpoint/2010/main" spd="slow" advTm="104727"/>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9292"/>
            <a:ext cx="8229600" cy="1143000"/>
          </a:xfrm>
        </p:spPr>
        <p:txBody>
          <a:bodyPr/>
          <a:lstStyle/>
          <a:p>
            <a:r>
              <a:rPr lang="en-US" dirty="0" smtClean="0"/>
              <a:t>Related Work</a:t>
            </a:r>
            <a:endParaRPr lang="en-US" dirty="0"/>
          </a:p>
        </p:txBody>
      </p:sp>
      <p:sp>
        <p:nvSpPr>
          <p:cNvPr id="3" name="Content Placeholder 2"/>
          <p:cNvSpPr>
            <a:spLocks noGrp="1"/>
          </p:cNvSpPr>
          <p:nvPr>
            <p:ph idx="1"/>
          </p:nvPr>
        </p:nvSpPr>
        <p:spPr>
          <a:xfrm>
            <a:off x="283882" y="851647"/>
            <a:ext cx="8636000" cy="6006353"/>
          </a:xfrm>
        </p:spPr>
        <p:txBody>
          <a:bodyPr>
            <a:normAutofit/>
          </a:bodyPr>
          <a:lstStyle/>
          <a:p>
            <a:r>
              <a:rPr lang="en-US" sz="2800" dirty="0" smtClean="0"/>
              <a:t>S. Burckhardt et al, </a:t>
            </a:r>
            <a:r>
              <a:rPr lang="en-US" sz="2800" u="sng" dirty="0" smtClean="0"/>
              <a:t>Replicated Data Types: Specification, Verification and Optimality</a:t>
            </a:r>
            <a:r>
              <a:rPr lang="en-US" sz="2800" dirty="0" smtClean="0"/>
              <a:t>, POPL’14.</a:t>
            </a:r>
          </a:p>
          <a:p>
            <a:pPr lvl="1"/>
            <a:r>
              <a:rPr lang="en-US" sz="2400" dirty="0" smtClean="0"/>
              <a:t>Proposes the axiomatic execution model we use to build our specification language and classification scheme.</a:t>
            </a:r>
          </a:p>
          <a:p>
            <a:r>
              <a:rPr lang="en-US" sz="2800" dirty="0" smtClean="0"/>
              <a:t>P. Alvaro et al, </a:t>
            </a:r>
            <a:r>
              <a:rPr lang="en-US" sz="2800" u="sng" dirty="0" smtClean="0">
                <a:solidFill>
                  <a:srgbClr val="000000"/>
                </a:solidFill>
              </a:rPr>
              <a:t>Consistency Analysis in Bloom, a CALM and Collected Approach</a:t>
            </a:r>
            <a:r>
              <a:rPr lang="en-US" sz="2800" dirty="0" smtClean="0"/>
              <a:t>, CIDR’11.</a:t>
            </a:r>
          </a:p>
          <a:p>
            <a:r>
              <a:rPr lang="en-US" sz="2800" dirty="0" smtClean="0"/>
              <a:t>C. Li et al, </a:t>
            </a:r>
            <a:r>
              <a:rPr lang="en-US" sz="2800" u="sng" dirty="0" smtClean="0">
                <a:solidFill>
                  <a:srgbClr val="000000"/>
                </a:solidFill>
              </a:rPr>
              <a:t>Automating the Choice of Consistency Levels in Replicated Systems</a:t>
            </a:r>
            <a:r>
              <a:rPr lang="en-US" sz="2800" dirty="0" smtClean="0"/>
              <a:t>, USENIX ATC’14.</a:t>
            </a:r>
          </a:p>
          <a:p>
            <a:r>
              <a:rPr lang="en-US" sz="2800" dirty="0" smtClean="0"/>
              <a:t>V. </a:t>
            </a:r>
            <a:r>
              <a:rPr lang="en-US" sz="2800" dirty="0" err="1" smtClean="0"/>
              <a:t>Balegas</a:t>
            </a:r>
            <a:r>
              <a:rPr lang="en-US" sz="2800" dirty="0"/>
              <a:t> </a:t>
            </a:r>
            <a:r>
              <a:rPr lang="en-US" sz="2800" dirty="0" smtClean="0"/>
              <a:t>et al, </a:t>
            </a:r>
            <a:r>
              <a:rPr lang="en-US" sz="2800" u="sng" dirty="0" smtClean="0">
                <a:solidFill>
                  <a:srgbClr val="000000"/>
                </a:solidFill>
              </a:rPr>
              <a:t>Putting the Consistency back into Eventual Consistency</a:t>
            </a:r>
            <a:r>
              <a:rPr lang="en-US" sz="2800" dirty="0" smtClean="0"/>
              <a:t>,  EuroSys’15.</a:t>
            </a:r>
          </a:p>
          <a:p>
            <a:pPr lvl="1"/>
            <a:r>
              <a:rPr lang="en-US" sz="2400" dirty="0" smtClean="0"/>
              <a:t>Propose analyses to identify the program points where coordination is required, and serialize them. Do not consider fine-grained consistency/isolation levels. </a:t>
            </a:r>
            <a:endParaRPr lang="en-US" sz="2400" dirty="0"/>
          </a:p>
        </p:txBody>
      </p:sp>
    </p:spTree>
    <p:extLst>
      <p:ext uri="{BB962C8B-B14F-4D97-AF65-F5344CB8AC3E}">
        <p14:creationId xmlns:p14="http://schemas.microsoft.com/office/powerpoint/2010/main" val="23403380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892346" y="22216"/>
            <a:ext cx="7316406" cy="3892061"/>
          </a:xfrm>
          <a:prstGeom prst="rect">
            <a:avLst/>
          </a:prstGeom>
        </p:spPr>
      </p:pic>
      <p:pic>
        <p:nvPicPr>
          <p:cNvPr id="5" name="Picture 4" descr="Custom:  Picture 3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58777" y="1338408"/>
            <a:ext cx="621183" cy="621183"/>
          </a:xfrm>
          <a:prstGeom prst="rect">
            <a:avLst/>
          </a:prstGeom>
        </p:spPr>
      </p:pic>
      <p:pic>
        <p:nvPicPr>
          <p:cNvPr id="6" name="Picture 5" descr="Custom:  Picture 3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843209" y="1648999"/>
            <a:ext cx="621183" cy="621183"/>
          </a:xfrm>
          <a:prstGeom prst="rect">
            <a:avLst/>
          </a:prstGeom>
        </p:spPr>
      </p:pic>
      <p:pic>
        <p:nvPicPr>
          <p:cNvPr id="7" name="Picture 6" descr="Custom:  Picture 3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19747" y="717225"/>
            <a:ext cx="621183" cy="621183"/>
          </a:xfrm>
          <a:prstGeom prst="rect">
            <a:avLst/>
          </a:prstGeom>
        </p:spPr>
      </p:pic>
      <p:pic>
        <p:nvPicPr>
          <p:cNvPr id="8" name="Picture 7" descr="Custom:  Picture 3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739327" y="2898921"/>
            <a:ext cx="621183" cy="621183"/>
          </a:xfrm>
          <a:prstGeom prst="rect">
            <a:avLst/>
          </a:prstGeom>
        </p:spPr>
      </p:pic>
      <p:sp>
        <p:nvSpPr>
          <p:cNvPr id="9" name="Rectangle 8"/>
          <p:cNvSpPr/>
          <p:nvPr/>
        </p:nvSpPr>
        <p:spPr>
          <a:xfrm>
            <a:off x="3657317" y="1959591"/>
            <a:ext cx="2175144" cy="516480"/>
          </a:xfrm>
          <a:prstGeom prst="rect">
            <a:avLst/>
          </a:prstGeom>
          <a:solidFill>
            <a:srgbClr val="FF6600">
              <a:alpha val="57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Consolas"/>
                <a:cs typeface="Consolas"/>
              </a:rPr>
              <a:t>INTERNET</a:t>
            </a:r>
            <a:endParaRPr lang="en-US" dirty="0">
              <a:solidFill>
                <a:srgbClr val="000000"/>
              </a:solidFill>
              <a:latin typeface="Consolas"/>
              <a:cs typeface="Consolas"/>
            </a:endParaRPr>
          </a:p>
        </p:txBody>
      </p:sp>
      <p:cxnSp>
        <p:nvCxnSpPr>
          <p:cNvPr id="11" name="Elbow Connector 10"/>
          <p:cNvCxnSpPr>
            <a:stCxn id="7" idx="2"/>
            <a:endCxn id="9" idx="0"/>
          </p:cNvCxnSpPr>
          <p:nvPr/>
        </p:nvCxnSpPr>
        <p:spPr>
          <a:xfrm rot="16200000" flipH="1">
            <a:off x="4277023" y="1491724"/>
            <a:ext cx="621183" cy="314550"/>
          </a:xfrm>
          <a:prstGeom prst="bentConnector3">
            <a:avLst/>
          </a:prstGeom>
          <a:ln>
            <a:tailEnd type="arrow"/>
          </a:ln>
        </p:spPr>
        <p:style>
          <a:lnRef idx="2">
            <a:schemeClr val="dk1"/>
          </a:lnRef>
          <a:fillRef idx="0">
            <a:schemeClr val="dk1"/>
          </a:fillRef>
          <a:effectRef idx="1">
            <a:schemeClr val="dk1"/>
          </a:effectRef>
          <a:fontRef idx="minor">
            <a:schemeClr val="tx1"/>
          </a:fontRef>
        </p:style>
      </p:cxnSp>
      <p:cxnSp>
        <p:nvCxnSpPr>
          <p:cNvPr id="12" name="Elbow Connector 11"/>
          <p:cNvCxnSpPr>
            <a:stCxn id="5" idx="3"/>
            <a:endCxn id="9" idx="1"/>
          </p:cNvCxnSpPr>
          <p:nvPr/>
        </p:nvCxnSpPr>
        <p:spPr>
          <a:xfrm>
            <a:off x="2479960" y="1649000"/>
            <a:ext cx="1177357" cy="568831"/>
          </a:xfrm>
          <a:prstGeom prst="bentConnector3">
            <a:avLst/>
          </a:prstGeom>
          <a:ln>
            <a:tailEnd type="arrow"/>
          </a:ln>
        </p:spPr>
        <p:style>
          <a:lnRef idx="2">
            <a:schemeClr val="dk1"/>
          </a:lnRef>
          <a:fillRef idx="0">
            <a:schemeClr val="dk1"/>
          </a:fillRef>
          <a:effectRef idx="1">
            <a:schemeClr val="dk1"/>
          </a:effectRef>
          <a:fontRef idx="minor">
            <a:schemeClr val="tx1"/>
          </a:fontRef>
        </p:style>
      </p:cxnSp>
      <p:cxnSp>
        <p:nvCxnSpPr>
          <p:cNvPr id="16" name="Elbow Connector 15"/>
          <p:cNvCxnSpPr>
            <a:stCxn id="8" idx="3"/>
            <a:endCxn id="9" idx="2"/>
          </p:cNvCxnSpPr>
          <p:nvPr/>
        </p:nvCxnSpPr>
        <p:spPr>
          <a:xfrm flipV="1">
            <a:off x="3360510" y="2476071"/>
            <a:ext cx="1384379" cy="733442"/>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9" name="Elbow Connector 18"/>
          <p:cNvCxnSpPr>
            <a:stCxn id="6" idx="1"/>
            <a:endCxn id="9" idx="3"/>
          </p:cNvCxnSpPr>
          <p:nvPr/>
        </p:nvCxnSpPr>
        <p:spPr>
          <a:xfrm rot="10800000" flipV="1">
            <a:off x="5832461" y="1959591"/>
            <a:ext cx="1010748" cy="258240"/>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pic>
        <p:nvPicPr>
          <p:cNvPr id="22" name="Picture 21"/>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792364" y="2589401"/>
            <a:ext cx="654766" cy="930703"/>
          </a:xfrm>
          <a:prstGeom prst="rect">
            <a:avLst/>
          </a:prstGeom>
        </p:spPr>
      </p:pic>
      <p:sp>
        <p:nvSpPr>
          <p:cNvPr id="23" name="TextBox 22"/>
          <p:cNvSpPr txBox="1"/>
          <p:nvPr/>
        </p:nvSpPr>
        <p:spPr>
          <a:xfrm>
            <a:off x="3360510" y="3790276"/>
            <a:ext cx="4684345" cy="400110"/>
          </a:xfrm>
          <a:prstGeom prst="rect">
            <a:avLst/>
          </a:prstGeom>
          <a:noFill/>
        </p:spPr>
        <p:txBody>
          <a:bodyPr wrap="none" rtlCol="0">
            <a:spAutoFit/>
          </a:bodyPr>
          <a:lstStyle/>
          <a:p>
            <a:r>
              <a:rPr lang="en-US" sz="2000" dirty="0" smtClean="0"/>
              <a:t>☐ </a:t>
            </a:r>
            <a:r>
              <a:rPr lang="en-US" sz="2000" dirty="0" smtClean="0">
                <a:solidFill>
                  <a:srgbClr val="008000"/>
                </a:solidFill>
              </a:rPr>
              <a:t>Strongly consistent</a:t>
            </a:r>
            <a:r>
              <a:rPr lang="en-US" sz="2000" dirty="0" smtClean="0"/>
              <a:t>, but not “always on”</a:t>
            </a:r>
            <a:endParaRPr lang="en-US" sz="2000" dirty="0"/>
          </a:p>
        </p:txBody>
      </p:sp>
      <p:sp>
        <p:nvSpPr>
          <p:cNvPr id="24" name="TextBox 23"/>
          <p:cNvSpPr txBox="1"/>
          <p:nvPr/>
        </p:nvSpPr>
        <p:spPr>
          <a:xfrm>
            <a:off x="3360510" y="4240593"/>
            <a:ext cx="4869693" cy="400110"/>
          </a:xfrm>
          <a:prstGeom prst="rect">
            <a:avLst/>
          </a:prstGeom>
          <a:noFill/>
        </p:spPr>
        <p:txBody>
          <a:bodyPr wrap="none" rtlCol="0">
            <a:spAutoFit/>
          </a:bodyPr>
          <a:lstStyle/>
          <a:p>
            <a:r>
              <a:rPr lang="en-US" sz="2000" dirty="0" smtClean="0"/>
              <a:t>☐ Be “always on”, but </a:t>
            </a:r>
            <a:r>
              <a:rPr lang="en-US" sz="2000" dirty="0" smtClean="0">
                <a:solidFill>
                  <a:srgbClr val="FF0000"/>
                </a:solidFill>
              </a:rPr>
              <a:t>no strong consistency</a:t>
            </a:r>
            <a:endParaRPr lang="en-US" sz="2000" dirty="0">
              <a:solidFill>
                <a:srgbClr val="FF0000"/>
              </a:solidFill>
            </a:endParaRPr>
          </a:p>
        </p:txBody>
      </p:sp>
      <p:pic>
        <p:nvPicPr>
          <p:cNvPr id="25" name="Picture 2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30553" y="3209513"/>
            <a:ext cx="1538208" cy="1031080"/>
          </a:xfrm>
          <a:prstGeom prst="rect">
            <a:avLst/>
          </a:prstGeom>
        </p:spPr>
      </p:pic>
      <p:pic>
        <p:nvPicPr>
          <p:cNvPr id="26" name="Picture 2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42134" y="4404104"/>
            <a:ext cx="1715047" cy="541024"/>
          </a:xfrm>
          <a:prstGeom prst="rect">
            <a:avLst/>
          </a:prstGeom>
        </p:spPr>
      </p:pic>
      <p:pic>
        <p:nvPicPr>
          <p:cNvPr id="27" name="Picture 26"/>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59987" y="5098949"/>
            <a:ext cx="2279340" cy="702037"/>
          </a:xfrm>
          <a:prstGeom prst="rect">
            <a:avLst/>
          </a:prstGeom>
        </p:spPr>
      </p:pic>
      <p:pic>
        <p:nvPicPr>
          <p:cNvPr id="28" name="Picture 27"/>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368312" y="4178167"/>
            <a:ext cx="424052" cy="488154"/>
          </a:xfrm>
          <a:prstGeom prst="rect">
            <a:avLst/>
          </a:prstGeom>
        </p:spPr>
      </p:pic>
      <p:sp>
        <p:nvSpPr>
          <p:cNvPr id="10" name="Rounded Rectangle 9"/>
          <p:cNvSpPr/>
          <p:nvPr/>
        </p:nvSpPr>
        <p:spPr>
          <a:xfrm>
            <a:off x="4194949" y="4765864"/>
            <a:ext cx="2275840" cy="66616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i="1" dirty="0" smtClean="0"/>
              <a:t>Eventual Consistency</a:t>
            </a:r>
            <a:endParaRPr lang="en-US" b="1" i="1" dirty="0"/>
          </a:p>
        </p:txBody>
      </p:sp>
      <p:pic>
        <p:nvPicPr>
          <p:cNvPr id="14" name="Picture 13"/>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057054" y="5543934"/>
            <a:ext cx="1026328" cy="953203"/>
          </a:xfrm>
          <a:prstGeom prst="rect">
            <a:avLst/>
          </a:prstGeom>
        </p:spPr>
      </p:pic>
      <p:sp>
        <p:nvSpPr>
          <p:cNvPr id="15" name="Notched Right Arrow 14"/>
          <p:cNvSpPr/>
          <p:nvPr/>
        </p:nvSpPr>
        <p:spPr>
          <a:xfrm>
            <a:off x="4083382" y="5878325"/>
            <a:ext cx="2642731" cy="284480"/>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TextBox 16"/>
          <p:cNvSpPr txBox="1"/>
          <p:nvPr/>
        </p:nvSpPr>
        <p:spPr>
          <a:xfrm>
            <a:off x="6629042" y="5481474"/>
            <a:ext cx="1670700" cy="1015663"/>
          </a:xfrm>
          <a:prstGeom prst="rect">
            <a:avLst/>
          </a:prstGeom>
          <a:noFill/>
        </p:spPr>
        <p:txBody>
          <a:bodyPr wrap="none" rtlCol="0">
            <a:spAutoFit/>
          </a:bodyPr>
          <a:lstStyle/>
          <a:p>
            <a:pPr algn="ctr"/>
            <a:r>
              <a:rPr lang="en-US" sz="4000" dirty="0" smtClean="0"/>
              <a:t>∞ </a:t>
            </a:r>
          </a:p>
          <a:p>
            <a:pPr algn="ctr"/>
            <a:r>
              <a:rPr lang="en-US" sz="2000" dirty="0" smtClean="0"/>
              <a:t>(convergence)</a:t>
            </a:r>
            <a:endParaRPr lang="en-US" sz="2000" dirty="0"/>
          </a:p>
        </p:txBody>
      </p:sp>
    </p:spTree>
    <p:custDataLst>
      <p:tags r:id="rId1"/>
    </p:custDataLst>
    <p:extLst>
      <p:ext uri="{BB962C8B-B14F-4D97-AF65-F5344CB8AC3E}">
        <p14:creationId xmlns:p14="http://schemas.microsoft.com/office/powerpoint/2010/main" val="209280037"/>
      </p:ext>
    </p:extLst>
  </p:cSld>
  <p:clrMapOvr>
    <a:masterClrMapping/>
  </p:clrMapOvr>
  <mc:AlternateContent xmlns:mc="http://schemas.openxmlformats.org/markup-compatibility/2006" xmlns:p14="http://schemas.microsoft.com/office/powerpoint/2010/main">
    <mc:Choice Requires="p14">
      <p:transition spd="slow" p14:dur="2000" advClick="0" advTm="66613"/>
    </mc:Choice>
    <mc:Fallback xmlns="">
      <p:transition xmlns:p14="http://schemas.microsoft.com/office/powerpoint/2010/main" spd="slow" advClick="0" advTm="66613"/>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22" presetClass="entr" presetSubtype="8" fill="hold"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wipe(left)">
                                      <p:cBhvr>
                                        <p:cTn id="9" dur="500"/>
                                        <p:tgtEl>
                                          <p:spTgt spid="12"/>
                                        </p:tgtEl>
                                      </p:cBhvr>
                                    </p:animEffect>
                                  </p:childTnLst>
                                </p:cTn>
                              </p:par>
                              <p:par>
                                <p:cTn id="10" presetID="22" presetClass="entr" presetSubtype="8"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par>
                                <p:cTn id="13" presetID="22" presetClass="entr" presetSubtype="1"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par>
                                <p:cTn id="16" presetID="22" presetClass="entr" presetSubtype="2"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right)">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down)">
                                      <p:cBhvr>
                                        <p:cTn id="23" dur="500"/>
                                        <p:tgtEl>
                                          <p:spTgt spid="22"/>
                                        </p:tgtEl>
                                      </p:cBhvr>
                                    </p:animEffect>
                                  </p:childTnLst>
                                </p:cTn>
                              </p:par>
                              <p:par>
                                <p:cTn id="24" presetID="42" presetClass="exit" presetSubtype="0" fill="hold" nodeType="withEffect">
                                  <p:stCondLst>
                                    <p:cond delay="0"/>
                                  </p:stCondLst>
                                  <p:childTnLst>
                                    <p:animEffect transition="out" filter="fade">
                                      <p:cBhvr>
                                        <p:cTn id="25" dur="1000"/>
                                        <p:tgtEl>
                                          <p:spTgt spid="16"/>
                                        </p:tgtEl>
                                      </p:cBhvr>
                                    </p:animEffect>
                                    <p:anim calcmode="lin" valueType="num">
                                      <p:cBhvr>
                                        <p:cTn id="26" dur="1000"/>
                                        <p:tgtEl>
                                          <p:spTgt spid="16"/>
                                        </p:tgtEl>
                                        <p:attrNameLst>
                                          <p:attrName>ppt_x</p:attrName>
                                        </p:attrNameLst>
                                      </p:cBhvr>
                                      <p:tavLst>
                                        <p:tav tm="0">
                                          <p:val>
                                            <p:strVal val="ppt_x"/>
                                          </p:val>
                                        </p:tav>
                                        <p:tav tm="100000">
                                          <p:val>
                                            <p:strVal val="ppt_x"/>
                                          </p:val>
                                        </p:tav>
                                      </p:tavLst>
                                    </p:anim>
                                    <p:anim calcmode="lin" valueType="num">
                                      <p:cBhvr>
                                        <p:cTn id="27" dur="1000"/>
                                        <p:tgtEl>
                                          <p:spTgt spid="16"/>
                                        </p:tgtEl>
                                        <p:attrNameLst>
                                          <p:attrName>ppt_y</p:attrName>
                                        </p:attrNameLst>
                                      </p:cBhvr>
                                      <p:tavLst>
                                        <p:tav tm="0">
                                          <p:val>
                                            <p:strVal val="ppt_y"/>
                                          </p:val>
                                        </p:tav>
                                        <p:tav tm="100000">
                                          <p:val>
                                            <p:strVal val="ppt_y+.1"/>
                                          </p:val>
                                        </p:tav>
                                      </p:tavLst>
                                    </p:anim>
                                    <p:set>
                                      <p:cBhvr>
                                        <p:cTn id="28" dur="1" fill="hold">
                                          <p:stCondLst>
                                            <p:cond delay="999"/>
                                          </p:stCondLst>
                                        </p:cTn>
                                        <p:tgtEl>
                                          <p:spTgt spid="1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left)">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childTnLst>
                                </p:cTn>
                              </p:par>
                            </p:childTnLst>
                          </p:cTn>
                        </p:par>
                        <p:par>
                          <p:cTn id="56" fill="hold">
                            <p:stCondLst>
                              <p:cond delay="0"/>
                            </p:stCondLst>
                            <p:childTnLst>
                              <p:par>
                                <p:cTn id="57" presetID="22" presetClass="entr" presetSubtype="8" fill="hold" grpId="0"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wipe(left)">
                                      <p:cBhvr>
                                        <p:cTn id="59" dur="500"/>
                                        <p:tgtEl>
                                          <p:spTgt spid="15"/>
                                        </p:tgtEl>
                                      </p:cBhvr>
                                    </p:animEffect>
                                  </p:childTnLst>
                                </p:cTn>
                              </p:par>
                            </p:childTnLst>
                          </p:cTn>
                        </p:par>
                        <p:par>
                          <p:cTn id="60" fill="hold">
                            <p:stCondLst>
                              <p:cond delay="500"/>
                            </p:stCondLst>
                            <p:childTnLst>
                              <p:par>
                                <p:cTn id="61" presetID="1" presetClass="entr" presetSubtype="0" fill="hold" grpId="0" nodeType="after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3" grpId="0"/>
      <p:bldP spid="24" grpId="0"/>
      <p:bldP spid="10" grpId="0" animBg="1"/>
      <p:bldP spid="15" grpId="0" animBg="1"/>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235" y="95344"/>
            <a:ext cx="8815293" cy="1143000"/>
          </a:xfrm>
        </p:spPr>
        <p:txBody>
          <a:bodyPr>
            <a:normAutofit/>
          </a:bodyPr>
          <a:lstStyle/>
          <a:p>
            <a:r>
              <a:rPr lang="en-US" sz="3600" dirty="0" smtClean="0"/>
              <a:t>Future Work – Inferring Specifications (1)</a:t>
            </a:r>
            <a:endParaRPr lang="en-US" sz="3600" dirty="0"/>
          </a:p>
        </p:txBody>
      </p:sp>
      <p:sp>
        <p:nvSpPr>
          <p:cNvPr id="3" name="Content Placeholder 2"/>
          <p:cNvSpPr>
            <a:spLocks noGrp="1"/>
          </p:cNvSpPr>
          <p:nvPr>
            <p:ph idx="1"/>
          </p:nvPr>
        </p:nvSpPr>
        <p:spPr>
          <a:xfrm>
            <a:off x="313765" y="1238344"/>
            <a:ext cx="8576235" cy="3273891"/>
          </a:xfrm>
        </p:spPr>
        <p:txBody>
          <a:bodyPr>
            <a:normAutofit/>
          </a:bodyPr>
          <a:lstStyle/>
          <a:p>
            <a:r>
              <a:rPr lang="en-US" sz="2800" dirty="0" smtClean="0"/>
              <a:t>Our specification language is based on a low-level axiomatic system model. </a:t>
            </a:r>
          </a:p>
          <a:p>
            <a:r>
              <a:rPr lang="en-US" sz="2800" dirty="0" smtClean="0"/>
              <a:t>Crafting a specification requires</a:t>
            </a:r>
          </a:p>
          <a:p>
            <a:pPr lvl="1"/>
            <a:r>
              <a:rPr lang="en-US" sz="2400" dirty="0" smtClean="0"/>
              <a:t>Comprehensive knowledge about the system model, &amp;</a:t>
            </a:r>
          </a:p>
          <a:p>
            <a:pPr lvl="1"/>
            <a:r>
              <a:rPr lang="en-US" sz="2400" dirty="0" smtClean="0"/>
              <a:t>Exhaustive reasoning about application semantics under this system model to determine possible anomalies. </a:t>
            </a:r>
            <a:endParaRPr lang="en-US" sz="2400" dirty="0"/>
          </a:p>
        </p:txBody>
      </p:sp>
      <p:sp>
        <p:nvSpPr>
          <p:cNvPr id="4" name="Rectangle 3"/>
          <p:cNvSpPr/>
          <p:nvPr/>
        </p:nvSpPr>
        <p:spPr>
          <a:xfrm>
            <a:off x="941294" y="4227487"/>
            <a:ext cx="7291294" cy="1384995"/>
          </a:xfrm>
          <a:prstGeom prst="rect">
            <a:avLst/>
          </a:prstGeom>
        </p:spPr>
        <p:txBody>
          <a:bodyPr wrap="square">
            <a:spAutoFit/>
          </a:bodyPr>
          <a:lstStyle/>
          <a:p>
            <a:pPr algn="ctr"/>
            <a:r>
              <a:rPr lang="en-US" sz="2800" dirty="0" smtClean="0"/>
              <a:t>Can we </a:t>
            </a:r>
            <a:r>
              <a:rPr lang="en-US" sz="2800" dirty="0"/>
              <a:t>reduce the programmer effort required to use </a:t>
            </a:r>
            <a:r>
              <a:rPr lang="en-US" sz="2800" dirty="0" err="1" smtClean="0"/>
              <a:t>Quelea</a:t>
            </a:r>
            <a:r>
              <a:rPr lang="en-US" sz="2800" dirty="0" smtClean="0"/>
              <a:t> by </a:t>
            </a:r>
            <a:r>
              <a:rPr lang="en-US" sz="2800" dirty="0" smtClean="0">
                <a:solidFill>
                  <a:srgbClr val="E42886"/>
                </a:solidFill>
              </a:rPr>
              <a:t>inferring low-level specifications</a:t>
            </a:r>
            <a:r>
              <a:rPr lang="en-US" sz="2800" dirty="0" smtClean="0"/>
              <a:t>?</a:t>
            </a:r>
            <a:endParaRPr lang="en-US" sz="2800" dirty="0"/>
          </a:p>
        </p:txBody>
      </p:sp>
      <p:sp>
        <p:nvSpPr>
          <p:cNvPr id="5" name="Rectangle 4"/>
          <p:cNvSpPr/>
          <p:nvPr/>
        </p:nvSpPr>
        <p:spPr>
          <a:xfrm>
            <a:off x="1621182" y="5741330"/>
            <a:ext cx="6001713" cy="523220"/>
          </a:xfrm>
          <a:prstGeom prst="rect">
            <a:avLst/>
          </a:prstGeom>
        </p:spPr>
        <p:txBody>
          <a:bodyPr wrap="none">
            <a:spAutoFit/>
          </a:bodyPr>
          <a:lstStyle/>
          <a:p>
            <a:r>
              <a:rPr lang="en-US" sz="2800" dirty="0" smtClean="0"/>
              <a:t>But, infer specifications</a:t>
            </a:r>
            <a:r>
              <a:rPr lang="en-US" sz="2800" dirty="0" smtClean="0">
                <a:solidFill>
                  <a:schemeClr val="accent2"/>
                </a:solidFill>
              </a:rPr>
              <a:t> </a:t>
            </a:r>
            <a:r>
              <a:rPr lang="en-US" sz="2800" dirty="0" smtClean="0">
                <a:solidFill>
                  <a:srgbClr val="E42886"/>
                </a:solidFill>
              </a:rPr>
              <a:t>based on what</a:t>
            </a:r>
            <a:r>
              <a:rPr lang="en-US" sz="2800" dirty="0" smtClean="0"/>
              <a:t>?</a:t>
            </a:r>
            <a:endParaRPr lang="en-US" sz="2800" dirty="0"/>
          </a:p>
        </p:txBody>
      </p:sp>
    </p:spTree>
    <p:extLst>
      <p:ext uri="{BB962C8B-B14F-4D97-AF65-F5344CB8AC3E}">
        <p14:creationId xmlns:p14="http://schemas.microsoft.com/office/powerpoint/2010/main" val="22824431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235" y="95344"/>
            <a:ext cx="8815293" cy="1143000"/>
          </a:xfrm>
        </p:spPr>
        <p:txBody>
          <a:bodyPr>
            <a:normAutofit/>
          </a:bodyPr>
          <a:lstStyle/>
          <a:p>
            <a:r>
              <a:rPr lang="en-US" sz="3600" dirty="0" smtClean="0"/>
              <a:t>Future Work – Inferring Specifications (2)</a:t>
            </a:r>
            <a:endParaRPr lang="en-US" sz="3600" dirty="0"/>
          </a:p>
        </p:txBody>
      </p:sp>
      <p:sp>
        <p:nvSpPr>
          <p:cNvPr id="3" name="Content Placeholder 2"/>
          <p:cNvSpPr>
            <a:spLocks noGrp="1"/>
          </p:cNvSpPr>
          <p:nvPr>
            <p:ph idx="1"/>
          </p:nvPr>
        </p:nvSpPr>
        <p:spPr>
          <a:xfrm>
            <a:off x="313765" y="1238344"/>
            <a:ext cx="8576235" cy="5320832"/>
          </a:xfrm>
        </p:spPr>
        <p:txBody>
          <a:bodyPr>
            <a:normAutofit/>
          </a:bodyPr>
          <a:lstStyle/>
          <a:p>
            <a:r>
              <a:rPr lang="en-US" dirty="0" smtClean="0"/>
              <a:t>Infer low-level specifications </a:t>
            </a:r>
            <a:r>
              <a:rPr lang="en-US" dirty="0" smtClean="0">
                <a:solidFill>
                  <a:srgbClr val="E42886"/>
                </a:solidFill>
              </a:rPr>
              <a:t>based on application integrity specifications</a:t>
            </a:r>
            <a:r>
              <a:rPr lang="en-US" dirty="0" smtClean="0"/>
              <a:t>.</a:t>
            </a:r>
          </a:p>
          <a:p>
            <a:pPr lvl="1"/>
            <a:r>
              <a:rPr lang="en-US" sz="2400" dirty="0" err="1" smtClean="0"/>
              <a:t>E.g</a:t>
            </a:r>
            <a:r>
              <a:rPr lang="en-US" sz="2400" dirty="0" smtClean="0"/>
              <a:t>: </a:t>
            </a:r>
            <a:r>
              <a:rPr lang="en-US" sz="2400" dirty="0">
                <a:latin typeface="Andale Mono"/>
                <a:cs typeface="Andale Mono"/>
              </a:rPr>
              <a:t>balance</a:t>
            </a:r>
            <a:r>
              <a:rPr lang="en-US" sz="2400" dirty="0" smtClean="0">
                <a:latin typeface="Andale Mono"/>
                <a:cs typeface="Andale Mono"/>
              </a:rPr>
              <a:t>≥0</a:t>
            </a:r>
          </a:p>
          <a:p>
            <a:r>
              <a:rPr lang="en-US" dirty="0" smtClean="0"/>
              <a:t>But, application requirements often cannot be stated as simple integrity specifications.</a:t>
            </a:r>
          </a:p>
          <a:p>
            <a:pPr lvl="1"/>
            <a:r>
              <a:rPr lang="en-US" sz="2400" dirty="0" smtClean="0"/>
              <a:t>It’s ok for Alice to not see Bob’s tweet immediately after he posted it.</a:t>
            </a:r>
          </a:p>
          <a:p>
            <a:pPr lvl="1"/>
            <a:r>
              <a:rPr lang="en-US" sz="2400" dirty="0" smtClean="0"/>
              <a:t>But, Alice must be able to see her tweets immediately in her timeline.</a:t>
            </a:r>
          </a:p>
          <a:p>
            <a:pPr lvl="1"/>
            <a:r>
              <a:rPr lang="en-US" sz="2400" dirty="0" smtClean="0"/>
              <a:t>Also, if Bob tweeted in reply to Cheryl, then Alice cannot see Bob’s tweet without also seeing Cheryl’s.</a:t>
            </a:r>
            <a:endParaRPr lang="en-US" sz="2400" dirty="0"/>
          </a:p>
        </p:txBody>
      </p:sp>
    </p:spTree>
    <p:extLst>
      <p:ext uri="{BB962C8B-B14F-4D97-AF65-F5344CB8AC3E}">
        <p14:creationId xmlns:p14="http://schemas.microsoft.com/office/powerpoint/2010/main" val="19977844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235" y="-24184"/>
            <a:ext cx="8815293" cy="1143000"/>
          </a:xfrm>
        </p:spPr>
        <p:txBody>
          <a:bodyPr>
            <a:normAutofit/>
          </a:bodyPr>
          <a:lstStyle/>
          <a:p>
            <a:r>
              <a:rPr lang="en-US" sz="3600" dirty="0" smtClean="0"/>
              <a:t>Future Work – Inferring Specifications (3)</a:t>
            </a:r>
            <a:endParaRPr lang="en-US" sz="3600" dirty="0"/>
          </a:p>
        </p:txBody>
      </p:sp>
      <p:sp>
        <p:nvSpPr>
          <p:cNvPr id="3" name="Content Placeholder 2"/>
          <p:cNvSpPr>
            <a:spLocks noGrp="1"/>
          </p:cNvSpPr>
          <p:nvPr>
            <p:ph idx="1"/>
          </p:nvPr>
        </p:nvSpPr>
        <p:spPr>
          <a:xfrm>
            <a:off x="313765" y="1059049"/>
            <a:ext cx="8576235" cy="4790769"/>
          </a:xfrm>
        </p:spPr>
        <p:txBody>
          <a:bodyPr>
            <a:normAutofit/>
          </a:bodyPr>
          <a:lstStyle/>
          <a:p>
            <a:r>
              <a:rPr lang="en-US" dirty="0" smtClean="0"/>
              <a:t>Infer low-level specifications </a:t>
            </a:r>
            <a:r>
              <a:rPr lang="en-US" dirty="0" smtClean="0">
                <a:solidFill>
                  <a:srgbClr val="E42886"/>
                </a:solidFill>
              </a:rPr>
              <a:t>based on test cases</a:t>
            </a:r>
            <a:r>
              <a:rPr lang="en-US" dirty="0" smtClean="0"/>
              <a:t>.</a:t>
            </a:r>
          </a:p>
          <a:p>
            <a:pPr lvl="1"/>
            <a:r>
              <a:rPr lang="en-US" sz="2400" dirty="0" smtClean="0"/>
              <a:t>Easier to write. Programmers write them all the time.</a:t>
            </a:r>
          </a:p>
          <a:p>
            <a:pPr lvl="1"/>
            <a:r>
              <a:rPr lang="en-US" sz="2400" dirty="0" smtClean="0"/>
              <a:t>Execute/simulate the tests to get passing runs (good samples) and failing runs (bad simples).</a:t>
            </a:r>
          </a:p>
          <a:p>
            <a:pPr lvl="1"/>
            <a:r>
              <a:rPr lang="en-US" sz="2400" dirty="0" smtClean="0"/>
              <a:t>Specification is the classifier that separates good samples from the bad samples.</a:t>
            </a:r>
          </a:p>
          <a:p>
            <a:r>
              <a:rPr lang="en-US" dirty="0" smtClean="0"/>
              <a:t>Challenge: how to overcome the </a:t>
            </a:r>
            <a:r>
              <a:rPr lang="en-US" dirty="0" err="1" smtClean="0"/>
              <a:t>overfit</a:t>
            </a:r>
            <a:r>
              <a:rPr lang="en-US" dirty="0" smtClean="0"/>
              <a:t>?</a:t>
            </a:r>
          </a:p>
          <a:p>
            <a:pPr lvl="1"/>
            <a:r>
              <a:rPr lang="en-US" sz="2400" dirty="0" smtClean="0"/>
              <a:t>Take programmer assistance?</a:t>
            </a:r>
          </a:p>
          <a:p>
            <a:pPr lvl="1"/>
            <a:r>
              <a:rPr lang="en-US" sz="2400" dirty="0" smtClean="0"/>
              <a:t>Ongoing research. Comments are welcome!</a:t>
            </a:r>
          </a:p>
        </p:txBody>
      </p:sp>
    </p:spTree>
    <p:extLst>
      <p:ext uri="{BB962C8B-B14F-4D97-AF65-F5344CB8AC3E}">
        <p14:creationId xmlns:p14="http://schemas.microsoft.com/office/powerpoint/2010/main" val="10870336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235" y="-24184"/>
            <a:ext cx="8815293" cy="1143000"/>
          </a:xfrm>
        </p:spPr>
        <p:txBody>
          <a:bodyPr>
            <a:normAutofit/>
          </a:bodyPr>
          <a:lstStyle/>
          <a:p>
            <a:r>
              <a:rPr lang="en-US" sz="3600" dirty="0" smtClean="0"/>
              <a:t>Future Work – Inferring Specifications (3)</a:t>
            </a:r>
            <a:endParaRPr lang="en-US" sz="3600" dirty="0"/>
          </a:p>
        </p:txBody>
      </p:sp>
      <p:sp>
        <p:nvSpPr>
          <p:cNvPr id="3" name="Content Placeholder 2"/>
          <p:cNvSpPr>
            <a:spLocks noGrp="1"/>
          </p:cNvSpPr>
          <p:nvPr>
            <p:ph idx="1"/>
          </p:nvPr>
        </p:nvSpPr>
        <p:spPr>
          <a:xfrm>
            <a:off x="313765" y="1059050"/>
            <a:ext cx="8576235" cy="3214126"/>
          </a:xfrm>
        </p:spPr>
        <p:txBody>
          <a:bodyPr>
            <a:normAutofit/>
          </a:bodyPr>
          <a:lstStyle/>
          <a:p>
            <a:r>
              <a:rPr lang="en-US" dirty="0" smtClean="0"/>
              <a:t>Infer low-level specifications </a:t>
            </a:r>
            <a:r>
              <a:rPr lang="en-US" dirty="0" smtClean="0">
                <a:solidFill>
                  <a:srgbClr val="E42886"/>
                </a:solidFill>
              </a:rPr>
              <a:t>based on test cases</a:t>
            </a:r>
            <a:r>
              <a:rPr lang="en-US" dirty="0" smtClean="0"/>
              <a:t>.</a:t>
            </a:r>
          </a:p>
          <a:p>
            <a:pPr lvl="1"/>
            <a:r>
              <a:rPr lang="en-US" sz="2400" dirty="0" smtClean="0"/>
              <a:t>Easier to write. Programmers write them all the time.</a:t>
            </a:r>
          </a:p>
          <a:p>
            <a:pPr lvl="1"/>
            <a:r>
              <a:rPr lang="en-US" sz="2400" dirty="0" smtClean="0"/>
              <a:t>Execute/simulate the tests to get passing runs (good samples) and failing runs (bad simples).</a:t>
            </a:r>
          </a:p>
          <a:p>
            <a:pPr lvl="1"/>
            <a:r>
              <a:rPr lang="en-US" sz="2400" dirty="0" smtClean="0"/>
              <a:t>Specification is the classifier that separates good samples from the bad samples.</a:t>
            </a:r>
          </a:p>
        </p:txBody>
      </p:sp>
      <p:pic>
        <p:nvPicPr>
          <p:cNvPr id="4" name="Picture 3"/>
          <p:cNvPicPr>
            <a:picLocks noChangeAspect="1"/>
          </p:cNvPicPr>
          <p:nvPr/>
        </p:nvPicPr>
        <p:blipFill>
          <a:blip r:embed="rId2"/>
          <a:stretch>
            <a:fillRect/>
          </a:stretch>
        </p:blipFill>
        <p:spPr>
          <a:xfrm>
            <a:off x="5635896" y="4186347"/>
            <a:ext cx="2788024" cy="2502073"/>
          </a:xfrm>
          <a:prstGeom prst="rect">
            <a:avLst/>
          </a:prstGeom>
        </p:spPr>
      </p:pic>
      <p:sp>
        <p:nvSpPr>
          <p:cNvPr id="5" name="Rectangle 4"/>
          <p:cNvSpPr/>
          <p:nvPr/>
        </p:nvSpPr>
        <p:spPr>
          <a:xfrm>
            <a:off x="194235" y="4667943"/>
            <a:ext cx="4814138" cy="769441"/>
          </a:xfrm>
          <a:prstGeom prst="rect">
            <a:avLst/>
          </a:prstGeom>
        </p:spPr>
        <p:txBody>
          <a:bodyPr wrap="none">
            <a:spAutoFit/>
          </a:bodyPr>
          <a:lstStyle/>
          <a:p>
            <a:pPr algn="ctr"/>
            <a:r>
              <a:rPr lang="en-US" sz="2200" dirty="0" smtClean="0">
                <a:solidFill>
                  <a:srgbClr val="0000FF"/>
                </a:solidFill>
              </a:rPr>
              <a:t>Example: Infer monotonicity property of </a:t>
            </a:r>
          </a:p>
          <a:p>
            <a:pPr algn="ctr"/>
            <a:r>
              <a:rPr lang="en-US" sz="2200" dirty="0">
                <a:solidFill>
                  <a:srgbClr val="0000FF"/>
                </a:solidFill>
              </a:rPr>
              <a:t>a</a:t>
            </a:r>
            <a:r>
              <a:rPr lang="en-US" sz="2200" dirty="0" smtClean="0">
                <a:solidFill>
                  <a:srgbClr val="0000FF"/>
                </a:solidFill>
              </a:rPr>
              <a:t> monotonically increasing counter.</a:t>
            </a:r>
            <a:endParaRPr lang="en-US" sz="2200" dirty="0">
              <a:solidFill>
                <a:srgbClr val="0000FF"/>
              </a:solidFill>
            </a:endParaRPr>
          </a:p>
        </p:txBody>
      </p:sp>
    </p:spTree>
    <p:extLst>
      <p:ext uri="{BB962C8B-B14F-4D97-AF65-F5344CB8AC3E}">
        <p14:creationId xmlns:p14="http://schemas.microsoft.com/office/powerpoint/2010/main" val="117846263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57044" y="209652"/>
            <a:ext cx="5633820" cy="430887"/>
          </a:xfrm>
          <a:prstGeom prst="rect">
            <a:avLst/>
          </a:prstGeom>
        </p:spPr>
        <p:txBody>
          <a:bodyPr wrap="square">
            <a:spAutoFit/>
          </a:bodyPr>
          <a:lstStyle/>
          <a:p>
            <a:pPr algn="ctr"/>
            <a:r>
              <a:rPr lang="en-US" sz="2200" dirty="0" smtClean="0">
                <a:solidFill>
                  <a:srgbClr val="0000FF"/>
                </a:solidFill>
              </a:rPr>
              <a:t>Example: A monotonically increasing counter</a:t>
            </a:r>
            <a:endParaRPr lang="en-US" sz="2200" dirty="0">
              <a:solidFill>
                <a:srgbClr val="0000FF"/>
              </a:solidFill>
            </a:endParaRPr>
          </a:p>
        </p:txBody>
      </p:sp>
      <p:sp>
        <p:nvSpPr>
          <p:cNvPr id="8" name="Rectangle 7"/>
          <p:cNvSpPr/>
          <p:nvPr/>
        </p:nvSpPr>
        <p:spPr>
          <a:xfrm>
            <a:off x="194235" y="816168"/>
            <a:ext cx="3089093" cy="3111084"/>
          </a:xfrm>
          <a:prstGeom prst="rect">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9" name="Picture 8" descr="eg3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1300" y="994078"/>
            <a:ext cx="2776237" cy="2491495"/>
          </a:xfrm>
          <a:prstGeom prst="rect">
            <a:avLst/>
          </a:prstGeom>
        </p:spPr>
      </p:pic>
      <p:sp>
        <p:nvSpPr>
          <p:cNvPr id="11" name="Rectangle 10"/>
          <p:cNvSpPr/>
          <p:nvPr/>
        </p:nvSpPr>
        <p:spPr>
          <a:xfrm>
            <a:off x="3283328" y="816168"/>
            <a:ext cx="5742445" cy="311108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12" name="Rectangle 11"/>
          <p:cNvSpPr/>
          <p:nvPr/>
        </p:nvSpPr>
        <p:spPr>
          <a:xfrm>
            <a:off x="194235" y="3755772"/>
            <a:ext cx="8831538" cy="298949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pic>
        <p:nvPicPr>
          <p:cNvPr id="13" name="Picture 12" descr="eg31.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91946" y="994078"/>
            <a:ext cx="2776237" cy="2491495"/>
          </a:xfrm>
          <a:prstGeom prst="rect">
            <a:avLst/>
          </a:prstGeom>
        </p:spPr>
      </p:pic>
      <p:pic>
        <p:nvPicPr>
          <p:cNvPr id="14" name="Picture 13" descr="eg32.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165083" y="994078"/>
            <a:ext cx="2776237" cy="2491495"/>
          </a:xfrm>
          <a:prstGeom prst="rect">
            <a:avLst/>
          </a:prstGeom>
        </p:spPr>
      </p:pic>
      <p:pic>
        <p:nvPicPr>
          <p:cNvPr id="15" name="Picture 14" descr="eg33.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51300" y="3927252"/>
            <a:ext cx="2776237" cy="2491495"/>
          </a:xfrm>
          <a:prstGeom prst="rect">
            <a:avLst/>
          </a:prstGeom>
        </p:spPr>
      </p:pic>
      <p:pic>
        <p:nvPicPr>
          <p:cNvPr id="16" name="Picture 15" descr="eg34.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280750" y="3927252"/>
            <a:ext cx="2776237" cy="2491495"/>
          </a:xfrm>
          <a:prstGeom prst="rect">
            <a:avLst/>
          </a:prstGeom>
        </p:spPr>
      </p:pic>
      <p:pic>
        <p:nvPicPr>
          <p:cNvPr id="17" name="Picture 16" descr="eg35.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141440" y="3927252"/>
            <a:ext cx="2776237" cy="2491495"/>
          </a:xfrm>
          <a:prstGeom prst="rect">
            <a:avLst/>
          </a:prstGeom>
        </p:spPr>
      </p:pic>
    </p:spTree>
    <p:extLst>
      <p:ext uri="{BB962C8B-B14F-4D97-AF65-F5344CB8AC3E}">
        <p14:creationId xmlns:p14="http://schemas.microsoft.com/office/powerpoint/2010/main" val="298903684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9487" y="831882"/>
            <a:ext cx="8810850" cy="4091608"/>
          </a:xfrm>
        </p:spPr>
        <p:txBody>
          <a:bodyPr>
            <a:normAutofit/>
          </a:bodyPr>
          <a:lstStyle/>
          <a:p>
            <a:r>
              <a:rPr lang="en-US" sz="2800" dirty="0" smtClean="0"/>
              <a:t>Summarization is essential to check the unbounded growth of the log.</a:t>
            </a:r>
          </a:p>
          <a:p>
            <a:r>
              <a:rPr lang="en-US" sz="2800" dirty="0" smtClean="0"/>
              <a:t>How is summarization done?</a:t>
            </a:r>
          </a:p>
          <a:p>
            <a:pPr lvl="1"/>
            <a:r>
              <a:rPr lang="en-US" sz="2300" dirty="0" smtClean="0"/>
              <a:t>Ask developer for summarization semantics.	</a:t>
            </a:r>
            <a:br>
              <a:rPr lang="en-US" sz="2300" dirty="0" smtClean="0"/>
            </a:br>
            <a:r>
              <a:rPr lang="en-US" sz="2400" dirty="0" smtClean="0"/>
              <a:t/>
            </a:r>
            <a:br>
              <a:rPr lang="en-US" sz="2400" dirty="0" smtClean="0"/>
            </a:br>
            <a:endParaRPr lang="en-US" sz="2400" dirty="0"/>
          </a:p>
          <a:p>
            <a:pPr lvl="1"/>
            <a:r>
              <a:rPr lang="en-US" sz="2300" dirty="0" smtClean="0"/>
              <a:t>Replace (many) original effects with (few) summary effects.</a:t>
            </a:r>
          </a:p>
        </p:txBody>
      </p:sp>
      <p:sp>
        <p:nvSpPr>
          <p:cNvPr id="5" name="Title 1"/>
          <p:cNvSpPr txBox="1">
            <a:spLocks/>
          </p:cNvSpPr>
          <p:nvPr/>
        </p:nvSpPr>
        <p:spPr>
          <a:xfrm>
            <a:off x="457200" y="21456"/>
            <a:ext cx="8229600" cy="84843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inion Pro"/>
                <a:ea typeface="+mj-ea"/>
                <a:cs typeface="Minion Pro"/>
              </a:defRPr>
            </a:lvl1pPr>
          </a:lstStyle>
          <a:p>
            <a:r>
              <a:rPr lang="en-US" dirty="0" smtClean="0"/>
              <a:t>State Summarization</a:t>
            </a:r>
            <a:endParaRPr lang="en-US" dirty="0"/>
          </a:p>
        </p:txBody>
      </p:sp>
      <p:pic>
        <p:nvPicPr>
          <p:cNvPr id="6" name="Picture 5"/>
          <p:cNvPicPr>
            <a:picLocks noChangeAspect="1"/>
          </p:cNvPicPr>
          <p:nvPr/>
        </p:nvPicPr>
        <p:blipFill>
          <a:blip r:embed="rId3"/>
          <a:stretch>
            <a:fillRect/>
          </a:stretch>
        </p:blipFill>
        <p:spPr>
          <a:xfrm>
            <a:off x="1053163" y="2581470"/>
            <a:ext cx="7037674" cy="992095"/>
          </a:xfrm>
          <a:prstGeom prst="rect">
            <a:avLst/>
          </a:prstGeom>
        </p:spPr>
      </p:pic>
      <p:pic>
        <p:nvPicPr>
          <p:cNvPr id="7" name="Picture 6" descr="Screen Shot 2015-07-31 at 11.28.54 AM.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849966" y="3846189"/>
            <a:ext cx="5709262" cy="2698213"/>
          </a:xfrm>
          <a:prstGeom prst="rect">
            <a:avLst/>
          </a:prstGeom>
        </p:spPr>
      </p:pic>
    </p:spTree>
    <p:extLst>
      <p:ext uri="{BB962C8B-B14F-4D97-AF65-F5344CB8AC3E}">
        <p14:creationId xmlns:p14="http://schemas.microsoft.com/office/powerpoint/2010/main" val="203089752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844024"/>
            <a:ext cx="9062907" cy="4146188"/>
          </a:xfrm>
          <a:prstGeom prst="rect">
            <a:avLst/>
          </a:prstGeom>
        </p:spPr>
      </p:pic>
    </p:spTree>
    <p:extLst>
      <p:ext uri="{BB962C8B-B14F-4D97-AF65-F5344CB8AC3E}">
        <p14:creationId xmlns:p14="http://schemas.microsoft.com/office/powerpoint/2010/main" val="411847072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690717" y="5461873"/>
            <a:ext cx="871991" cy="584506"/>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90469" y="4853172"/>
            <a:ext cx="972239" cy="30670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505658" y="6245776"/>
            <a:ext cx="1292130" cy="397976"/>
          </a:xfrm>
          <a:prstGeom prst="rect">
            <a:avLst/>
          </a:prstGeom>
        </p:spPr>
      </p:pic>
      <p:pic>
        <p:nvPicPr>
          <p:cNvPr id="7" name="Picture 6" descr="Custom:  Picture 3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988111" y="4695930"/>
            <a:ext cx="621183" cy="621183"/>
          </a:xfrm>
          <a:prstGeom prst="rect">
            <a:avLst/>
          </a:prstGeom>
        </p:spPr>
      </p:pic>
      <p:pic>
        <p:nvPicPr>
          <p:cNvPr id="8" name="Picture 7" descr="Custom:  Picture 3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988111" y="5782636"/>
            <a:ext cx="621183" cy="621183"/>
          </a:xfrm>
          <a:prstGeom prst="rect">
            <a:avLst/>
          </a:prstGeom>
        </p:spPr>
      </p:pic>
      <p:pic>
        <p:nvPicPr>
          <p:cNvPr id="9" name="Picture 8" descr="Custom:  Picture 3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596399" y="4695930"/>
            <a:ext cx="621183" cy="621183"/>
          </a:xfrm>
          <a:prstGeom prst="rect">
            <a:avLst/>
          </a:prstGeom>
        </p:spPr>
      </p:pic>
      <p:pic>
        <p:nvPicPr>
          <p:cNvPr id="10" name="Picture 9" descr="Custom:  Picture 3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596399" y="5782636"/>
            <a:ext cx="621183" cy="621183"/>
          </a:xfrm>
          <a:prstGeom prst="rect">
            <a:avLst/>
          </a:prstGeom>
        </p:spPr>
      </p:pic>
      <p:sp>
        <p:nvSpPr>
          <p:cNvPr id="11" name="Rectangle 10"/>
          <p:cNvSpPr/>
          <p:nvPr/>
        </p:nvSpPr>
        <p:spPr>
          <a:xfrm>
            <a:off x="3775848" y="5317113"/>
            <a:ext cx="1635008" cy="516480"/>
          </a:xfrm>
          <a:prstGeom prst="rect">
            <a:avLst/>
          </a:prstGeom>
          <a:solidFill>
            <a:srgbClr val="FF6600">
              <a:alpha val="57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Consolas"/>
                <a:cs typeface="Consolas"/>
              </a:rPr>
              <a:t>INTERNET</a:t>
            </a:r>
            <a:endParaRPr lang="en-US" dirty="0">
              <a:solidFill>
                <a:srgbClr val="000000"/>
              </a:solidFill>
              <a:latin typeface="Consolas"/>
              <a:cs typeface="Consolas"/>
            </a:endParaRPr>
          </a:p>
        </p:txBody>
      </p:sp>
      <p:cxnSp>
        <p:nvCxnSpPr>
          <p:cNvPr id="12" name="Elbow Connector 11"/>
          <p:cNvCxnSpPr>
            <a:stCxn id="9" idx="2"/>
            <a:endCxn id="11" idx="3"/>
          </p:cNvCxnSpPr>
          <p:nvPr/>
        </p:nvCxnSpPr>
        <p:spPr>
          <a:xfrm rot="5400000">
            <a:off x="5529804" y="5198166"/>
            <a:ext cx="258240" cy="4961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3" name="Elbow Connector 12"/>
          <p:cNvCxnSpPr>
            <a:stCxn id="8" idx="0"/>
            <a:endCxn id="11" idx="1"/>
          </p:cNvCxnSpPr>
          <p:nvPr/>
        </p:nvCxnSpPr>
        <p:spPr>
          <a:xfrm rot="5400000" flipH="1" flipV="1">
            <a:off x="3433634" y="5440423"/>
            <a:ext cx="207283" cy="47714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4" name="Elbow Connector 13"/>
          <p:cNvCxnSpPr>
            <a:stCxn id="7" idx="3"/>
            <a:endCxn id="11" idx="0"/>
          </p:cNvCxnSpPr>
          <p:nvPr/>
        </p:nvCxnSpPr>
        <p:spPr>
          <a:xfrm>
            <a:off x="3609294" y="5006522"/>
            <a:ext cx="984058" cy="310591"/>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5" name="Elbow Connector 14"/>
          <p:cNvCxnSpPr>
            <a:stCxn id="10" idx="1"/>
            <a:endCxn id="11" idx="2"/>
          </p:cNvCxnSpPr>
          <p:nvPr/>
        </p:nvCxnSpPr>
        <p:spPr>
          <a:xfrm rot="10800000">
            <a:off x="4593353" y="5833594"/>
            <a:ext cx="1003047" cy="2596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230076" y="4503359"/>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230076" y="3312628"/>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38" name="TextBox 37"/>
          <p:cNvSpPr txBox="1"/>
          <p:nvPr/>
        </p:nvSpPr>
        <p:spPr>
          <a:xfrm>
            <a:off x="2552327" y="3491660"/>
            <a:ext cx="153122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Basic eventual </a:t>
            </a:r>
          </a:p>
        </p:txBody>
      </p:sp>
      <p:sp>
        <p:nvSpPr>
          <p:cNvPr id="39" name="TextBox 38"/>
          <p:cNvSpPr txBox="1"/>
          <p:nvPr/>
        </p:nvSpPr>
        <p:spPr>
          <a:xfrm>
            <a:off x="4241804" y="3491660"/>
            <a:ext cx="1672253"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Read-my-writes</a:t>
            </a:r>
          </a:p>
        </p:txBody>
      </p:sp>
      <p:sp>
        <p:nvSpPr>
          <p:cNvPr id="40" name="TextBox 39"/>
          <p:cNvSpPr txBox="1"/>
          <p:nvPr/>
        </p:nvSpPr>
        <p:spPr>
          <a:xfrm>
            <a:off x="6193759" y="3491660"/>
            <a:ext cx="79341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Causal</a:t>
            </a:r>
          </a:p>
        </p:txBody>
      </p:sp>
      <p:sp>
        <p:nvSpPr>
          <p:cNvPr id="41" name="TextBox 40"/>
          <p:cNvSpPr txBox="1"/>
          <p:nvPr/>
        </p:nvSpPr>
        <p:spPr>
          <a:xfrm>
            <a:off x="2082419" y="4005201"/>
            <a:ext cx="185178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Monotonic writes</a:t>
            </a:r>
          </a:p>
        </p:txBody>
      </p:sp>
      <p:sp>
        <p:nvSpPr>
          <p:cNvPr id="42" name="TextBox 41"/>
          <p:cNvSpPr txBox="1"/>
          <p:nvPr/>
        </p:nvSpPr>
        <p:spPr>
          <a:xfrm>
            <a:off x="4124056" y="4016233"/>
            <a:ext cx="1946792"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Bounded staleness</a:t>
            </a:r>
          </a:p>
        </p:txBody>
      </p:sp>
      <p:sp>
        <p:nvSpPr>
          <p:cNvPr id="43" name="TextBox 42"/>
          <p:cNvSpPr txBox="1"/>
          <p:nvPr/>
        </p:nvSpPr>
        <p:spPr>
          <a:xfrm>
            <a:off x="7151723" y="3491660"/>
            <a:ext cx="173252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 committed</a:t>
            </a:r>
          </a:p>
        </p:txBody>
      </p:sp>
      <p:sp>
        <p:nvSpPr>
          <p:cNvPr id="44" name="TextBox 43"/>
          <p:cNvSpPr txBox="1"/>
          <p:nvPr/>
        </p:nvSpPr>
        <p:spPr>
          <a:xfrm>
            <a:off x="6228965" y="4005201"/>
            <a:ext cx="265878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Parallel Snapshot Isolation</a:t>
            </a:r>
          </a:p>
        </p:txBody>
      </p:sp>
      <p:sp>
        <p:nvSpPr>
          <p:cNvPr id="46" name="Rounded Rectangle 45"/>
          <p:cNvSpPr/>
          <p:nvPr/>
        </p:nvSpPr>
        <p:spPr>
          <a:xfrm>
            <a:off x="405252" y="3491660"/>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Store Consistency Levels</a:t>
            </a:r>
            <a:endParaRPr lang="en-US" dirty="0"/>
          </a:p>
        </p:txBody>
      </p:sp>
      <p:sp>
        <p:nvSpPr>
          <p:cNvPr id="49" name="Rounded Rectangle 48"/>
          <p:cNvSpPr/>
          <p:nvPr/>
        </p:nvSpPr>
        <p:spPr>
          <a:xfrm>
            <a:off x="405252" y="4692481"/>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Eventually Consistent Data Stores</a:t>
            </a:r>
            <a:endParaRPr lang="en-US" dirty="0"/>
          </a:p>
        </p:txBody>
      </p:sp>
      <p:sp>
        <p:nvSpPr>
          <p:cNvPr id="45" name="TextBox 44"/>
          <p:cNvSpPr txBox="1"/>
          <p:nvPr/>
        </p:nvSpPr>
        <p:spPr>
          <a:xfrm>
            <a:off x="4241804" y="3491660"/>
            <a:ext cx="1672253"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r>
              <a:rPr lang="en-US" dirty="0" smtClean="0"/>
              <a:t>Read-my-writes</a:t>
            </a:r>
          </a:p>
        </p:txBody>
      </p:sp>
      <p:grpSp>
        <p:nvGrpSpPr>
          <p:cNvPr id="34" name="Group 33"/>
          <p:cNvGrpSpPr/>
          <p:nvPr/>
        </p:nvGrpSpPr>
        <p:grpSpPr>
          <a:xfrm>
            <a:off x="477222" y="677049"/>
            <a:ext cx="1961444" cy="1362424"/>
            <a:chOff x="477222" y="677049"/>
            <a:chExt cx="1961444" cy="1362424"/>
          </a:xfrm>
        </p:grpSpPr>
        <p:sp>
          <p:nvSpPr>
            <p:cNvPr id="18" name="TextBox 17"/>
            <p:cNvSpPr txBox="1"/>
            <p:nvPr/>
          </p:nvSpPr>
          <p:spPr>
            <a:xfrm>
              <a:off x="477222" y="1056640"/>
              <a:ext cx="1961444" cy="982833"/>
            </a:xfrm>
            <a:prstGeom prst="rect">
              <a:avLst/>
            </a:prstGeom>
            <a:noFill/>
            <a:ln>
              <a:solidFill>
                <a:schemeClr val="tx1"/>
              </a:solidFill>
              <a:prstDash val="dash"/>
            </a:ln>
          </p:spPr>
          <p:txBody>
            <a:bodyPr wrap="none" rtlCol="0">
              <a:spAutoFit/>
            </a:bodyPr>
            <a:lstStyle/>
            <a:p>
              <a:pPr>
                <a:lnSpc>
                  <a:spcPct val="140000"/>
                </a:lnSpc>
              </a:pPr>
              <a:r>
                <a:rPr lang="en-US" sz="1400" dirty="0" smtClean="0">
                  <a:solidFill>
                    <a:srgbClr val="0000FF"/>
                  </a:solidFill>
                  <a:latin typeface="Consolas"/>
                  <a:cs typeface="Consolas"/>
                </a:rPr>
                <a:t>//</a:t>
              </a:r>
              <a:r>
                <a:rPr lang="en-US" sz="1400" dirty="0" err="1" smtClean="0">
                  <a:solidFill>
                    <a:srgbClr val="0000FF"/>
                  </a:solidFill>
                  <a:latin typeface="Consolas"/>
                  <a:cs typeface="Consolas"/>
                </a:rPr>
                <a:t>init</a:t>
              </a:r>
              <a:r>
                <a:rPr lang="en-US" sz="1400" dirty="0" smtClean="0">
                  <a:solidFill>
                    <a:srgbClr val="0000FF"/>
                  </a:solidFill>
                  <a:latin typeface="Consolas"/>
                  <a:cs typeface="Consolas"/>
                </a:rPr>
                <a:t> balance = 0</a:t>
              </a:r>
            </a:p>
            <a:p>
              <a:pPr>
                <a:lnSpc>
                  <a:spcPct val="140000"/>
                </a:lnSpc>
              </a:pPr>
              <a:r>
                <a:rPr lang="en-US" sz="1400" dirty="0" smtClean="0">
                  <a:latin typeface="Consolas"/>
                  <a:cs typeface="Consolas"/>
                </a:rPr>
                <a:t>deposit(100)</a:t>
              </a:r>
            </a:p>
            <a:p>
              <a:pPr>
                <a:lnSpc>
                  <a:spcPct val="140000"/>
                </a:lnSpc>
              </a:pPr>
              <a:r>
                <a:rPr lang="en-US" sz="1400" dirty="0" smtClean="0">
                  <a:latin typeface="Consolas"/>
                  <a:cs typeface="Consolas"/>
                </a:rPr>
                <a:t>? </a:t>
              </a:r>
              <a:r>
                <a:rPr lang="en-US" sz="1400" dirty="0" smtClean="0">
                  <a:latin typeface="Consolas"/>
                  <a:cs typeface="Consolas"/>
                  <a:sym typeface="Wingdings"/>
                </a:rPr>
                <a:t></a:t>
              </a:r>
              <a:r>
                <a:rPr lang="en-US" sz="1400" dirty="0" smtClean="0">
                  <a:solidFill>
                    <a:srgbClr val="FF0000"/>
                  </a:solidFill>
                  <a:latin typeface="Consolas"/>
                  <a:cs typeface="Consolas"/>
                  <a:sym typeface="Wingdings"/>
                </a:rPr>
                <a:t> </a:t>
              </a:r>
              <a:r>
                <a:rPr lang="en-US" sz="1400" dirty="0" err="1" smtClean="0">
                  <a:latin typeface="Consolas"/>
                  <a:cs typeface="Consolas"/>
                </a:rPr>
                <a:t>get_balance</a:t>
              </a:r>
              <a:r>
                <a:rPr lang="en-US" sz="1400" dirty="0" smtClean="0">
                  <a:latin typeface="Consolas"/>
                  <a:cs typeface="Consolas"/>
                </a:rPr>
                <a:t>()</a:t>
              </a:r>
              <a:endParaRPr lang="en-US" sz="1400" dirty="0">
                <a:solidFill>
                  <a:srgbClr val="FF0000"/>
                </a:solidFill>
                <a:latin typeface="Consolas"/>
                <a:cs typeface="Consolas"/>
              </a:endParaRPr>
            </a:p>
          </p:txBody>
        </p:sp>
        <p:sp>
          <p:nvSpPr>
            <p:cNvPr id="47" name="TextBox 46"/>
            <p:cNvSpPr txBox="1"/>
            <p:nvPr/>
          </p:nvSpPr>
          <p:spPr>
            <a:xfrm>
              <a:off x="477222" y="677049"/>
              <a:ext cx="1961444" cy="379591"/>
            </a:xfrm>
            <a:prstGeom prst="rect">
              <a:avLst/>
            </a:prstGeom>
            <a:noFill/>
            <a:ln w="3175" cmpd="sng">
              <a:solidFill>
                <a:schemeClr val="tx1"/>
              </a:solidFill>
              <a:prstDash val="solid"/>
            </a:ln>
          </p:spPr>
          <p:txBody>
            <a:bodyPr wrap="square" rtlCol="0">
              <a:spAutoFit/>
            </a:bodyPr>
            <a:lstStyle/>
            <a:p>
              <a:pPr algn="ctr">
                <a:lnSpc>
                  <a:spcPct val="140000"/>
                </a:lnSpc>
              </a:pPr>
              <a:r>
                <a:rPr lang="en-US" sz="1400" dirty="0" smtClean="0">
                  <a:solidFill>
                    <a:srgbClr val="0000FF"/>
                  </a:solidFill>
                  <a:latin typeface="Consolas"/>
                  <a:cs typeface="Consolas"/>
                </a:rPr>
                <a:t>Session 1</a:t>
              </a:r>
              <a:endParaRPr lang="en-US" sz="1400" dirty="0">
                <a:solidFill>
                  <a:srgbClr val="FF0000"/>
                </a:solidFill>
                <a:latin typeface="Consolas"/>
                <a:cs typeface="Consolas"/>
              </a:endParaRPr>
            </a:p>
          </p:txBody>
        </p:sp>
      </p:grpSp>
    </p:spTree>
    <p:custDataLst>
      <p:tags r:id="rId1"/>
    </p:custDataLst>
    <p:extLst>
      <p:ext uri="{BB962C8B-B14F-4D97-AF65-F5344CB8AC3E}">
        <p14:creationId xmlns:p14="http://schemas.microsoft.com/office/powerpoint/2010/main" val="1297867711"/>
      </p:ext>
    </p:extLst>
  </p:cSld>
  <p:clrMapOvr>
    <a:masterClrMapping/>
  </p:clrMapOvr>
  <mc:AlternateContent xmlns:mc="http://schemas.openxmlformats.org/markup-compatibility/2006" xmlns:p14="http://schemas.microsoft.com/office/powerpoint/2010/main">
    <mc:Choice Requires="p14">
      <p:transition spd="slow" p14:dur="2000" advTm="40827"/>
    </mc:Choice>
    <mc:Fallback xmlns="">
      <p:transition xmlns:p14="http://schemas.microsoft.com/office/powerpoint/2010/main" spd="slow" advTm="4082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42" grpId="0" animBg="1"/>
      <p:bldP spid="43" grpId="0" animBg="1"/>
      <p:bldP spid="44" grpId="0" animBg="1"/>
      <p:bldP spid="46" grpId="0" animBg="1"/>
      <p:bldP spid="45"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690717" y="5461873"/>
            <a:ext cx="871991" cy="584506"/>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90469" y="4853172"/>
            <a:ext cx="972239" cy="30670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505658" y="6245776"/>
            <a:ext cx="1292130" cy="397976"/>
          </a:xfrm>
          <a:prstGeom prst="rect">
            <a:avLst/>
          </a:prstGeom>
        </p:spPr>
      </p:pic>
      <p:pic>
        <p:nvPicPr>
          <p:cNvPr id="7" name="Picture 6" descr="Custom:  Picture 3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988111" y="4695930"/>
            <a:ext cx="621183" cy="621183"/>
          </a:xfrm>
          <a:prstGeom prst="rect">
            <a:avLst/>
          </a:prstGeom>
        </p:spPr>
      </p:pic>
      <p:pic>
        <p:nvPicPr>
          <p:cNvPr id="8" name="Picture 7" descr="Custom:  Picture 3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988111" y="5782636"/>
            <a:ext cx="621183" cy="621183"/>
          </a:xfrm>
          <a:prstGeom prst="rect">
            <a:avLst/>
          </a:prstGeom>
        </p:spPr>
      </p:pic>
      <p:pic>
        <p:nvPicPr>
          <p:cNvPr id="9" name="Picture 8" descr="Custom:  Picture 3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596399" y="4695930"/>
            <a:ext cx="621183" cy="621183"/>
          </a:xfrm>
          <a:prstGeom prst="rect">
            <a:avLst/>
          </a:prstGeom>
        </p:spPr>
      </p:pic>
      <p:pic>
        <p:nvPicPr>
          <p:cNvPr id="10" name="Picture 9" descr="Custom:  Picture 3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596399" y="5782636"/>
            <a:ext cx="621183" cy="621183"/>
          </a:xfrm>
          <a:prstGeom prst="rect">
            <a:avLst/>
          </a:prstGeom>
        </p:spPr>
      </p:pic>
      <p:sp>
        <p:nvSpPr>
          <p:cNvPr id="11" name="Rectangle 10"/>
          <p:cNvSpPr/>
          <p:nvPr/>
        </p:nvSpPr>
        <p:spPr>
          <a:xfrm>
            <a:off x="3775848" y="5317113"/>
            <a:ext cx="1635008" cy="516480"/>
          </a:xfrm>
          <a:prstGeom prst="rect">
            <a:avLst/>
          </a:prstGeom>
          <a:solidFill>
            <a:srgbClr val="FF6600">
              <a:alpha val="57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Consolas"/>
                <a:cs typeface="Consolas"/>
              </a:rPr>
              <a:t>INTERNET</a:t>
            </a:r>
            <a:endParaRPr lang="en-US" dirty="0">
              <a:solidFill>
                <a:srgbClr val="000000"/>
              </a:solidFill>
              <a:latin typeface="Consolas"/>
              <a:cs typeface="Consolas"/>
            </a:endParaRPr>
          </a:p>
        </p:txBody>
      </p:sp>
      <p:cxnSp>
        <p:nvCxnSpPr>
          <p:cNvPr id="12" name="Elbow Connector 11"/>
          <p:cNvCxnSpPr>
            <a:stCxn id="9" idx="2"/>
            <a:endCxn id="11" idx="3"/>
          </p:cNvCxnSpPr>
          <p:nvPr/>
        </p:nvCxnSpPr>
        <p:spPr>
          <a:xfrm rot="5400000">
            <a:off x="5529804" y="5198166"/>
            <a:ext cx="258240" cy="4961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3" name="Elbow Connector 12"/>
          <p:cNvCxnSpPr>
            <a:stCxn id="8" idx="0"/>
            <a:endCxn id="11" idx="1"/>
          </p:cNvCxnSpPr>
          <p:nvPr/>
        </p:nvCxnSpPr>
        <p:spPr>
          <a:xfrm rot="5400000" flipH="1" flipV="1">
            <a:off x="3433634" y="5440423"/>
            <a:ext cx="207283" cy="47714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4" name="Elbow Connector 13"/>
          <p:cNvCxnSpPr>
            <a:stCxn id="7" idx="3"/>
            <a:endCxn id="11" idx="0"/>
          </p:cNvCxnSpPr>
          <p:nvPr/>
        </p:nvCxnSpPr>
        <p:spPr>
          <a:xfrm>
            <a:off x="3609294" y="5006522"/>
            <a:ext cx="984058" cy="310591"/>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5" name="Elbow Connector 14"/>
          <p:cNvCxnSpPr>
            <a:stCxn id="10" idx="1"/>
            <a:endCxn id="11" idx="2"/>
          </p:cNvCxnSpPr>
          <p:nvPr/>
        </p:nvCxnSpPr>
        <p:spPr>
          <a:xfrm rot="10800000">
            <a:off x="4593353" y="5833594"/>
            <a:ext cx="1003047" cy="2596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230076" y="4503359"/>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230076" y="3312628"/>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38" name="TextBox 37"/>
          <p:cNvSpPr txBox="1"/>
          <p:nvPr/>
        </p:nvSpPr>
        <p:spPr>
          <a:xfrm>
            <a:off x="2552327" y="3491660"/>
            <a:ext cx="153122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Basic eventual </a:t>
            </a:r>
          </a:p>
        </p:txBody>
      </p:sp>
      <p:sp>
        <p:nvSpPr>
          <p:cNvPr id="39" name="TextBox 38"/>
          <p:cNvSpPr txBox="1"/>
          <p:nvPr/>
        </p:nvSpPr>
        <p:spPr>
          <a:xfrm>
            <a:off x="4241804" y="3491660"/>
            <a:ext cx="1672253"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Read-my-writes</a:t>
            </a:r>
          </a:p>
        </p:txBody>
      </p:sp>
      <p:sp>
        <p:nvSpPr>
          <p:cNvPr id="40" name="TextBox 39"/>
          <p:cNvSpPr txBox="1"/>
          <p:nvPr/>
        </p:nvSpPr>
        <p:spPr>
          <a:xfrm>
            <a:off x="6193759" y="3491660"/>
            <a:ext cx="79341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Causal</a:t>
            </a:r>
          </a:p>
        </p:txBody>
      </p:sp>
      <p:sp>
        <p:nvSpPr>
          <p:cNvPr id="41" name="TextBox 40"/>
          <p:cNvSpPr txBox="1"/>
          <p:nvPr/>
        </p:nvSpPr>
        <p:spPr>
          <a:xfrm>
            <a:off x="2082419" y="4005201"/>
            <a:ext cx="185178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Monotonic writes</a:t>
            </a:r>
          </a:p>
        </p:txBody>
      </p:sp>
      <p:sp>
        <p:nvSpPr>
          <p:cNvPr id="42" name="TextBox 41"/>
          <p:cNvSpPr txBox="1"/>
          <p:nvPr/>
        </p:nvSpPr>
        <p:spPr>
          <a:xfrm>
            <a:off x="4124056" y="4016233"/>
            <a:ext cx="1946792"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Bounded staleness</a:t>
            </a:r>
          </a:p>
        </p:txBody>
      </p:sp>
      <p:sp>
        <p:nvSpPr>
          <p:cNvPr id="43" name="TextBox 42"/>
          <p:cNvSpPr txBox="1"/>
          <p:nvPr/>
        </p:nvSpPr>
        <p:spPr>
          <a:xfrm>
            <a:off x="7151723" y="3491660"/>
            <a:ext cx="173252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 committed</a:t>
            </a:r>
          </a:p>
        </p:txBody>
      </p:sp>
      <p:sp>
        <p:nvSpPr>
          <p:cNvPr id="44" name="TextBox 43"/>
          <p:cNvSpPr txBox="1"/>
          <p:nvPr/>
        </p:nvSpPr>
        <p:spPr>
          <a:xfrm>
            <a:off x="6228965" y="4005201"/>
            <a:ext cx="265878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Parallel Snapshot Isolation</a:t>
            </a:r>
          </a:p>
        </p:txBody>
      </p:sp>
      <p:sp>
        <p:nvSpPr>
          <p:cNvPr id="46" name="Rounded Rectangle 45"/>
          <p:cNvSpPr/>
          <p:nvPr/>
        </p:nvSpPr>
        <p:spPr>
          <a:xfrm>
            <a:off x="405252" y="3491660"/>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Store Consistency Levels</a:t>
            </a:r>
            <a:endParaRPr lang="en-US" dirty="0"/>
          </a:p>
        </p:txBody>
      </p:sp>
      <p:sp>
        <p:nvSpPr>
          <p:cNvPr id="49" name="Rounded Rectangle 48"/>
          <p:cNvSpPr/>
          <p:nvPr/>
        </p:nvSpPr>
        <p:spPr>
          <a:xfrm>
            <a:off x="405252" y="4692481"/>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Eventually Consistent Data Stores</a:t>
            </a:r>
            <a:endParaRPr lang="en-US" dirty="0"/>
          </a:p>
        </p:txBody>
      </p:sp>
      <p:sp>
        <p:nvSpPr>
          <p:cNvPr id="45" name="TextBox 44"/>
          <p:cNvSpPr txBox="1"/>
          <p:nvPr/>
        </p:nvSpPr>
        <p:spPr>
          <a:xfrm>
            <a:off x="4241804" y="3491660"/>
            <a:ext cx="1672253"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r>
              <a:rPr lang="en-US" dirty="0" smtClean="0"/>
              <a:t>Read-my-writes</a:t>
            </a:r>
          </a:p>
        </p:txBody>
      </p:sp>
      <p:grpSp>
        <p:nvGrpSpPr>
          <p:cNvPr id="34" name="Group 33"/>
          <p:cNvGrpSpPr/>
          <p:nvPr/>
        </p:nvGrpSpPr>
        <p:grpSpPr>
          <a:xfrm>
            <a:off x="477222" y="677049"/>
            <a:ext cx="1961444" cy="1362424"/>
            <a:chOff x="477222" y="677049"/>
            <a:chExt cx="1961444" cy="1362424"/>
          </a:xfrm>
        </p:grpSpPr>
        <p:sp>
          <p:nvSpPr>
            <p:cNvPr id="18" name="TextBox 17"/>
            <p:cNvSpPr txBox="1"/>
            <p:nvPr/>
          </p:nvSpPr>
          <p:spPr>
            <a:xfrm>
              <a:off x="477222" y="1056640"/>
              <a:ext cx="1961444" cy="982833"/>
            </a:xfrm>
            <a:prstGeom prst="rect">
              <a:avLst/>
            </a:prstGeom>
            <a:noFill/>
            <a:ln>
              <a:solidFill>
                <a:schemeClr val="tx1"/>
              </a:solidFill>
              <a:prstDash val="dash"/>
            </a:ln>
          </p:spPr>
          <p:txBody>
            <a:bodyPr wrap="none" rtlCol="0">
              <a:spAutoFit/>
            </a:bodyPr>
            <a:lstStyle/>
            <a:p>
              <a:pPr>
                <a:lnSpc>
                  <a:spcPct val="140000"/>
                </a:lnSpc>
              </a:pPr>
              <a:r>
                <a:rPr lang="en-US" sz="1400" dirty="0" smtClean="0">
                  <a:solidFill>
                    <a:srgbClr val="0000FF"/>
                  </a:solidFill>
                  <a:latin typeface="Consolas"/>
                  <a:cs typeface="Consolas"/>
                </a:rPr>
                <a:t>//</a:t>
              </a:r>
              <a:r>
                <a:rPr lang="en-US" sz="1400" dirty="0" err="1" smtClean="0">
                  <a:solidFill>
                    <a:srgbClr val="0000FF"/>
                  </a:solidFill>
                  <a:latin typeface="Consolas"/>
                  <a:cs typeface="Consolas"/>
                </a:rPr>
                <a:t>init</a:t>
              </a:r>
              <a:r>
                <a:rPr lang="en-US" sz="1400" dirty="0" smtClean="0">
                  <a:solidFill>
                    <a:srgbClr val="0000FF"/>
                  </a:solidFill>
                  <a:latin typeface="Consolas"/>
                  <a:cs typeface="Consolas"/>
                </a:rPr>
                <a:t> balance = 0</a:t>
              </a:r>
            </a:p>
            <a:p>
              <a:pPr>
                <a:lnSpc>
                  <a:spcPct val="140000"/>
                </a:lnSpc>
              </a:pPr>
              <a:r>
                <a:rPr lang="en-US" sz="1400" dirty="0" smtClean="0">
                  <a:latin typeface="Consolas"/>
                  <a:cs typeface="Consolas"/>
                </a:rPr>
                <a:t>deposit(100)</a:t>
              </a:r>
            </a:p>
            <a:p>
              <a:pPr>
                <a:lnSpc>
                  <a:spcPct val="140000"/>
                </a:lnSpc>
              </a:pPr>
              <a:r>
                <a:rPr lang="en-US" sz="1400" dirty="0" smtClean="0">
                  <a:solidFill>
                    <a:srgbClr val="FF0000"/>
                  </a:solidFill>
                  <a:latin typeface="Consolas"/>
                  <a:cs typeface="Consolas"/>
                </a:rPr>
                <a:t>0 </a:t>
              </a:r>
              <a:r>
                <a:rPr lang="en-US" sz="1400" dirty="0" smtClean="0">
                  <a:solidFill>
                    <a:srgbClr val="FF0000"/>
                  </a:solidFill>
                  <a:latin typeface="Consolas"/>
                  <a:cs typeface="Consolas"/>
                  <a:sym typeface="Wingdings"/>
                </a:rPr>
                <a:t> </a:t>
              </a:r>
              <a:r>
                <a:rPr lang="en-US" sz="1400" dirty="0" err="1" smtClean="0">
                  <a:latin typeface="Consolas"/>
                  <a:cs typeface="Consolas"/>
                </a:rPr>
                <a:t>get_balance</a:t>
              </a:r>
              <a:r>
                <a:rPr lang="en-US" sz="1400" dirty="0" smtClean="0">
                  <a:latin typeface="Consolas"/>
                  <a:cs typeface="Consolas"/>
                </a:rPr>
                <a:t>()</a:t>
              </a:r>
              <a:endParaRPr lang="en-US" sz="1400" dirty="0">
                <a:solidFill>
                  <a:srgbClr val="FF0000"/>
                </a:solidFill>
                <a:latin typeface="Consolas"/>
                <a:cs typeface="Consolas"/>
              </a:endParaRPr>
            </a:p>
          </p:txBody>
        </p:sp>
        <p:sp>
          <p:nvSpPr>
            <p:cNvPr id="47" name="TextBox 46"/>
            <p:cNvSpPr txBox="1"/>
            <p:nvPr/>
          </p:nvSpPr>
          <p:spPr>
            <a:xfrm>
              <a:off x="477222" y="677049"/>
              <a:ext cx="1961444" cy="379591"/>
            </a:xfrm>
            <a:prstGeom prst="rect">
              <a:avLst/>
            </a:prstGeom>
            <a:noFill/>
            <a:ln w="3175" cmpd="sng">
              <a:solidFill>
                <a:schemeClr val="tx1"/>
              </a:solidFill>
              <a:prstDash val="solid"/>
            </a:ln>
          </p:spPr>
          <p:txBody>
            <a:bodyPr wrap="square" rtlCol="0">
              <a:spAutoFit/>
            </a:bodyPr>
            <a:lstStyle/>
            <a:p>
              <a:pPr algn="ctr">
                <a:lnSpc>
                  <a:spcPct val="140000"/>
                </a:lnSpc>
              </a:pPr>
              <a:r>
                <a:rPr lang="en-US" sz="1400" dirty="0" smtClean="0">
                  <a:solidFill>
                    <a:srgbClr val="0000FF"/>
                  </a:solidFill>
                  <a:latin typeface="Consolas"/>
                  <a:cs typeface="Consolas"/>
                </a:rPr>
                <a:t>Session 1</a:t>
              </a:r>
              <a:endParaRPr lang="en-US" sz="1400" dirty="0">
                <a:solidFill>
                  <a:srgbClr val="FF0000"/>
                </a:solidFill>
                <a:latin typeface="Consolas"/>
                <a:cs typeface="Consolas"/>
              </a:endParaRPr>
            </a:p>
          </p:txBody>
        </p:sp>
      </p:grpSp>
      <p:grpSp>
        <p:nvGrpSpPr>
          <p:cNvPr id="19" name="Group 18"/>
          <p:cNvGrpSpPr/>
          <p:nvPr/>
        </p:nvGrpSpPr>
        <p:grpSpPr>
          <a:xfrm>
            <a:off x="2815157" y="1584960"/>
            <a:ext cx="967091" cy="1076260"/>
            <a:chOff x="2577962" y="1854106"/>
            <a:chExt cx="1566859" cy="1911719"/>
          </a:xfrm>
        </p:grpSpPr>
        <p:sp>
          <p:nvSpPr>
            <p:cNvPr id="48" name="Can 47"/>
            <p:cNvSpPr/>
            <p:nvPr/>
          </p:nvSpPr>
          <p:spPr>
            <a:xfrm>
              <a:off x="2577962" y="1854106"/>
              <a:ext cx="1501018" cy="122795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sz="1400" dirty="0" err="1">
                  <a:solidFill>
                    <a:srgbClr val="000000"/>
                  </a:solidFill>
                  <a:latin typeface="Consolas"/>
                  <a:cs typeface="Consolas"/>
                </a:rPr>
                <a:t>b</a:t>
              </a:r>
              <a:r>
                <a:rPr lang="en-US" sz="1400" dirty="0" err="1" smtClean="0">
                  <a:solidFill>
                    <a:srgbClr val="000000"/>
                  </a:solidFill>
                  <a:latin typeface="Consolas"/>
                  <a:cs typeface="Consolas"/>
                </a:rPr>
                <a:t>al</a:t>
              </a:r>
              <a:r>
                <a:rPr lang="en-US" sz="1400" dirty="0" smtClean="0">
                  <a:solidFill>
                    <a:srgbClr val="000000"/>
                  </a:solidFill>
                  <a:latin typeface="Consolas"/>
                  <a:cs typeface="Consolas"/>
                </a:rPr>
                <a:t>=0</a:t>
              </a:r>
            </a:p>
          </p:txBody>
        </p:sp>
        <p:sp>
          <p:nvSpPr>
            <p:cNvPr id="51" name="TextBox 50"/>
            <p:cNvSpPr txBox="1"/>
            <p:nvPr/>
          </p:nvSpPr>
          <p:spPr>
            <a:xfrm>
              <a:off x="2619776" y="3164465"/>
              <a:ext cx="1525045" cy="601360"/>
            </a:xfrm>
            <a:prstGeom prst="rect">
              <a:avLst/>
            </a:prstGeom>
            <a:noFill/>
          </p:spPr>
          <p:txBody>
            <a:bodyPr wrap="none" rtlCol="0">
              <a:spAutoFit/>
            </a:bodyPr>
            <a:lstStyle/>
            <a:p>
              <a:r>
                <a:rPr lang="en-US" sz="1600" dirty="0" smtClean="0">
                  <a:latin typeface="Minion Pro"/>
                  <a:cs typeface="Minion Pro"/>
                </a:rPr>
                <a:t>Replica 2</a:t>
              </a:r>
              <a:endParaRPr lang="en-US" sz="1600" dirty="0">
                <a:latin typeface="Minion Pro"/>
                <a:cs typeface="Minion Pro"/>
              </a:endParaRPr>
            </a:p>
          </p:txBody>
        </p:sp>
      </p:grpSp>
      <p:grpSp>
        <p:nvGrpSpPr>
          <p:cNvPr id="52" name="Group 51"/>
          <p:cNvGrpSpPr/>
          <p:nvPr/>
        </p:nvGrpSpPr>
        <p:grpSpPr>
          <a:xfrm>
            <a:off x="2855659" y="256477"/>
            <a:ext cx="961242" cy="1062239"/>
            <a:chOff x="2577962" y="1195248"/>
            <a:chExt cx="1557383" cy="1886814"/>
          </a:xfrm>
        </p:grpSpPr>
        <p:sp>
          <p:nvSpPr>
            <p:cNvPr id="57" name="Can 56"/>
            <p:cNvSpPr/>
            <p:nvPr/>
          </p:nvSpPr>
          <p:spPr>
            <a:xfrm>
              <a:off x="2577962" y="1854106"/>
              <a:ext cx="1501018" cy="122795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sz="1400" dirty="0" err="1" smtClean="0">
                  <a:solidFill>
                    <a:srgbClr val="000000"/>
                  </a:solidFill>
                  <a:latin typeface="Consolas"/>
                  <a:cs typeface="Consolas"/>
                </a:rPr>
                <a:t>bal</a:t>
              </a:r>
              <a:r>
                <a:rPr lang="en-US" sz="1400" dirty="0" smtClean="0">
                  <a:solidFill>
                    <a:srgbClr val="000000"/>
                  </a:solidFill>
                  <a:latin typeface="Consolas"/>
                  <a:cs typeface="Consolas"/>
                </a:rPr>
                <a:t>=100</a:t>
              </a:r>
            </a:p>
          </p:txBody>
        </p:sp>
        <p:sp>
          <p:nvSpPr>
            <p:cNvPr id="59" name="TextBox 58"/>
            <p:cNvSpPr txBox="1"/>
            <p:nvPr/>
          </p:nvSpPr>
          <p:spPr>
            <a:xfrm>
              <a:off x="2619776" y="1195248"/>
              <a:ext cx="1515569" cy="601360"/>
            </a:xfrm>
            <a:prstGeom prst="rect">
              <a:avLst/>
            </a:prstGeom>
            <a:noFill/>
          </p:spPr>
          <p:txBody>
            <a:bodyPr wrap="none" rtlCol="0">
              <a:spAutoFit/>
            </a:bodyPr>
            <a:lstStyle/>
            <a:p>
              <a:r>
                <a:rPr lang="en-US" sz="1600" dirty="0" smtClean="0">
                  <a:latin typeface="Minion Pro"/>
                  <a:cs typeface="Minion Pro"/>
                </a:rPr>
                <a:t>Replica 1</a:t>
              </a:r>
              <a:endParaRPr lang="en-US" sz="1600" dirty="0">
                <a:latin typeface="Minion Pro"/>
                <a:cs typeface="Minion Pro"/>
              </a:endParaRPr>
            </a:p>
          </p:txBody>
        </p:sp>
      </p:grpSp>
      <p:cxnSp>
        <p:nvCxnSpPr>
          <p:cNvPr id="21" name="Curved Connector 20"/>
          <p:cNvCxnSpPr>
            <a:endCxn id="57" idx="2"/>
          </p:cNvCxnSpPr>
          <p:nvPr/>
        </p:nvCxnSpPr>
        <p:spPr>
          <a:xfrm flipV="1">
            <a:off x="1781114" y="973059"/>
            <a:ext cx="1074545" cy="611901"/>
          </a:xfrm>
          <a:prstGeom prst="curvedConnector3">
            <a:avLst>
              <a:gd name="adj1" fmla="val 68910"/>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Curved Connector 59"/>
          <p:cNvCxnSpPr>
            <a:endCxn id="48" idx="2"/>
          </p:cNvCxnSpPr>
          <p:nvPr/>
        </p:nvCxnSpPr>
        <p:spPr>
          <a:xfrm>
            <a:off x="2330135" y="1930618"/>
            <a:ext cx="485022" cy="12700"/>
          </a:xfrm>
          <a:prstGeom prst="curved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895509" y="2770300"/>
            <a:ext cx="2167255"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r>
              <a:rPr lang="en-US" dirty="0" smtClean="0"/>
              <a:t>Eventual Consistency</a:t>
            </a:r>
          </a:p>
        </p:txBody>
      </p:sp>
      <p:grpSp>
        <p:nvGrpSpPr>
          <p:cNvPr id="35" name="Group 34"/>
          <p:cNvGrpSpPr/>
          <p:nvPr/>
        </p:nvGrpSpPr>
        <p:grpSpPr>
          <a:xfrm>
            <a:off x="4876800" y="677049"/>
            <a:ext cx="2360521" cy="1362424"/>
            <a:chOff x="4876800" y="677049"/>
            <a:chExt cx="2360521" cy="1362424"/>
          </a:xfrm>
        </p:grpSpPr>
        <p:sp>
          <p:nvSpPr>
            <p:cNvPr id="64" name="TextBox 63"/>
            <p:cNvSpPr txBox="1"/>
            <p:nvPr/>
          </p:nvSpPr>
          <p:spPr>
            <a:xfrm>
              <a:off x="4876800" y="1056640"/>
              <a:ext cx="2360521" cy="982833"/>
            </a:xfrm>
            <a:prstGeom prst="rect">
              <a:avLst/>
            </a:prstGeom>
            <a:noFill/>
            <a:ln>
              <a:solidFill>
                <a:schemeClr val="tx1"/>
              </a:solidFill>
              <a:prstDash val="dash"/>
            </a:ln>
          </p:spPr>
          <p:txBody>
            <a:bodyPr wrap="square" rtlCol="0">
              <a:spAutoFit/>
            </a:bodyPr>
            <a:lstStyle/>
            <a:p>
              <a:pPr>
                <a:lnSpc>
                  <a:spcPct val="140000"/>
                </a:lnSpc>
              </a:pPr>
              <a:r>
                <a:rPr lang="en-US" sz="1400" dirty="0" smtClean="0">
                  <a:solidFill>
                    <a:srgbClr val="0000FF"/>
                  </a:solidFill>
                  <a:latin typeface="Consolas"/>
                  <a:cs typeface="Consolas"/>
                </a:rPr>
                <a:t>//</a:t>
              </a:r>
              <a:r>
                <a:rPr lang="en-US" sz="1400" dirty="0" err="1" smtClean="0">
                  <a:solidFill>
                    <a:srgbClr val="0000FF"/>
                  </a:solidFill>
                  <a:latin typeface="Consolas"/>
                  <a:cs typeface="Consolas"/>
                </a:rPr>
                <a:t>init</a:t>
              </a:r>
              <a:r>
                <a:rPr lang="en-US" sz="1400" dirty="0" smtClean="0">
                  <a:solidFill>
                    <a:srgbClr val="0000FF"/>
                  </a:solidFill>
                  <a:latin typeface="Consolas"/>
                  <a:cs typeface="Consolas"/>
                </a:rPr>
                <a:t> balance = 0</a:t>
              </a:r>
            </a:p>
            <a:p>
              <a:pPr>
                <a:lnSpc>
                  <a:spcPct val="140000"/>
                </a:lnSpc>
              </a:pPr>
              <a:r>
                <a:rPr lang="en-US" sz="1400" dirty="0" smtClean="0">
                  <a:latin typeface="Consolas"/>
                  <a:cs typeface="Consolas"/>
                </a:rPr>
                <a:t>deposit(100)</a:t>
              </a:r>
            </a:p>
            <a:p>
              <a:pPr>
                <a:lnSpc>
                  <a:spcPct val="140000"/>
                </a:lnSpc>
              </a:pPr>
              <a:r>
                <a:rPr lang="en-US" sz="1400" dirty="0" smtClean="0">
                  <a:latin typeface="Consolas"/>
                  <a:cs typeface="Consolas"/>
                </a:rPr>
                <a:t>??? </a:t>
              </a:r>
              <a:r>
                <a:rPr lang="en-US" sz="1400" dirty="0" smtClean="0">
                  <a:latin typeface="Consolas"/>
                  <a:cs typeface="Consolas"/>
                  <a:sym typeface="Wingdings"/>
                </a:rPr>
                <a:t></a:t>
              </a:r>
              <a:r>
                <a:rPr lang="en-US" sz="1400" dirty="0" smtClean="0">
                  <a:solidFill>
                    <a:srgbClr val="FF0000"/>
                  </a:solidFill>
                  <a:latin typeface="Consolas"/>
                  <a:cs typeface="Consolas"/>
                  <a:sym typeface="Wingdings"/>
                </a:rPr>
                <a:t> </a:t>
              </a:r>
              <a:r>
                <a:rPr lang="en-US" sz="1400" dirty="0" err="1" smtClean="0">
                  <a:latin typeface="Consolas"/>
                  <a:cs typeface="Consolas"/>
                </a:rPr>
                <a:t>get_balance</a:t>
              </a:r>
              <a:r>
                <a:rPr lang="en-US" sz="1400" dirty="0" smtClean="0">
                  <a:latin typeface="Consolas"/>
                  <a:cs typeface="Consolas"/>
                </a:rPr>
                <a:t>()</a:t>
              </a:r>
              <a:endParaRPr lang="en-US" sz="1400" dirty="0">
                <a:solidFill>
                  <a:srgbClr val="FF0000"/>
                </a:solidFill>
                <a:latin typeface="Consolas"/>
                <a:cs typeface="Consolas"/>
              </a:endParaRPr>
            </a:p>
          </p:txBody>
        </p:sp>
        <p:sp>
          <p:nvSpPr>
            <p:cNvPr id="65" name="TextBox 64"/>
            <p:cNvSpPr txBox="1"/>
            <p:nvPr/>
          </p:nvSpPr>
          <p:spPr>
            <a:xfrm>
              <a:off x="4886661" y="677049"/>
              <a:ext cx="2350659" cy="379591"/>
            </a:xfrm>
            <a:prstGeom prst="rect">
              <a:avLst/>
            </a:prstGeom>
            <a:noFill/>
            <a:ln w="3175" cmpd="sng">
              <a:solidFill>
                <a:schemeClr val="tx1"/>
              </a:solidFill>
              <a:prstDash val="solid"/>
            </a:ln>
          </p:spPr>
          <p:txBody>
            <a:bodyPr wrap="square" rtlCol="0">
              <a:spAutoFit/>
            </a:bodyPr>
            <a:lstStyle/>
            <a:p>
              <a:pPr algn="ctr">
                <a:lnSpc>
                  <a:spcPct val="140000"/>
                </a:lnSpc>
              </a:pPr>
              <a:r>
                <a:rPr lang="en-US" sz="1400" dirty="0" smtClean="0">
                  <a:solidFill>
                    <a:srgbClr val="0000FF"/>
                  </a:solidFill>
                  <a:latin typeface="Consolas"/>
                  <a:cs typeface="Consolas"/>
                </a:rPr>
                <a:t>Session 1</a:t>
              </a:r>
              <a:endParaRPr lang="en-US" sz="1400" dirty="0">
                <a:solidFill>
                  <a:srgbClr val="FF0000"/>
                </a:solidFill>
                <a:latin typeface="Consolas"/>
                <a:cs typeface="Consolas"/>
              </a:endParaRPr>
            </a:p>
          </p:txBody>
        </p:sp>
      </p:grpSp>
      <p:grpSp>
        <p:nvGrpSpPr>
          <p:cNvPr id="70" name="Group 69"/>
          <p:cNvGrpSpPr/>
          <p:nvPr/>
        </p:nvGrpSpPr>
        <p:grpSpPr>
          <a:xfrm>
            <a:off x="7478459" y="256477"/>
            <a:ext cx="961242" cy="1062239"/>
            <a:chOff x="2577962" y="1195248"/>
            <a:chExt cx="1557383" cy="1886814"/>
          </a:xfrm>
        </p:grpSpPr>
        <p:sp>
          <p:nvSpPr>
            <p:cNvPr id="71" name="Can 70"/>
            <p:cNvSpPr/>
            <p:nvPr/>
          </p:nvSpPr>
          <p:spPr>
            <a:xfrm>
              <a:off x="2577962" y="1854106"/>
              <a:ext cx="1501018" cy="122795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sz="1400" dirty="0" err="1" smtClean="0">
                  <a:solidFill>
                    <a:srgbClr val="000000"/>
                  </a:solidFill>
                  <a:latin typeface="Consolas"/>
                  <a:cs typeface="Consolas"/>
                </a:rPr>
                <a:t>bal</a:t>
              </a:r>
              <a:r>
                <a:rPr lang="en-US" sz="1400" dirty="0" smtClean="0">
                  <a:solidFill>
                    <a:srgbClr val="000000"/>
                  </a:solidFill>
                  <a:latin typeface="Consolas"/>
                  <a:cs typeface="Consolas"/>
                </a:rPr>
                <a:t>=100</a:t>
              </a:r>
            </a:p>
          </p:txBody>
        </p:sp>
        <p:sp>
          <p:nvSpPr>
            <p:cNvPr id="72" name="TextBox 71"/>
            <p:cNvSpPr txBox="1"/>
            <p:nvPr/>
          </p:nvSpPr>
          <p:spPr>
            <a:xfrm>
              <a:off x="2619776" y="1195248"/>
              <a:ext cx="1515569" cy="601360"/>
            </a:xfrm>
            <a:prstGeom prst="rect">
              <a:avLst/>
            </a:prstGeom>
            <a:noFill/>
          </p:spPr>
          <p:txBody>
            <a:bodyPr wrap="none" rtlCol="0">
              <a:spAutoFit/>
            </a:bodyPr>
            <a:lstStyle/>
            <a:p>
              <a:r>
                <a:rPr lang="en-US" sz="1600" dirty="0" smtClean="0">
                  <a:latin typeface="Minion Pro"/>
                  <a:cs typeface="Minion Pro"/>
                </a:rPr>
                <a:t>Replica 1</a:t>
              </a:r>
              <a:endParaRPr lang="en-US" sz="1600" dirty="0">
                <a:latin typeface="Minion Pro"/>
                <a:cs typeface="Minion Pro"/>
              </a:endParaRPr>
            </a:p>
          </p:txBody>
        </p:sp>
      </p:grpSp>
      <p:cxnSp>
        <p:nvCxnSpPr>
          <p:cNvPr id="73" name="Curved Connector 72"/>
          <p:cNvCxnSpPr>
            <a:endCxn id="71" idx="2"/>
          </p:cNvCxnSpPr>
          <p:nvPr/>
        </p:nvCxnSpPr>
        <p:spPr>
          <a:xfrm flipV="1">
            <a:off x="6193759" y="973059"/>
            <a:ext cx="1284700" cy="611901"/>
          </a:xfrm>
          <a:prstGeom prst="curvedConnector3">
            <a:avLst>
              <a:gd name="adj1" fmla="val 50000"/>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5195144" y="2770300"/>
            <a:ext cx="2813591"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r>
              <a:rPr lang="en-US" dirty="0" smtClean="0"/>
              <a:t>Read-my-writes consistency</a:t>
            </a:r>
          </a:p>
        </p:txBody>
      </p:sp>
      <p:cxnSp>
        <p:nvCxnSpPr>
          <p:cNvPr id="33" name="Straight Connector 32"/>
          <p:cNvCxnSpPr/>
          <p:nvPr/>
        </p:nvCxnSpPr>
        <p:spPr>
          <a:xfrm>
            <a:off x="4241804" y="0"/>
            <a:ext cx="0" cy="331262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50" name="Can 49"/>
          <p:cNvSpPr/>
          <p:nvPr/>
        </p:nvSpPr>
        <p:spPr>
          <a:xfrm>
            <a:off x="7485734" y="1584960"/>
            <a:ext cx="926453" cy="691315"/>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sz="1400" dirty="0" err="1">
                <a:solidFill>
                  <a:srgbClr val="000000"/>
                </a:solidFill>
                <a:latin typeface="Consolas"/>
                <a:cs typeface="Consolas"/>
              </a:rPr>
              <a:t>b</a:t>
            </a:r>
            <a:r>
              <a:rPr lang="en-US" sz="1400" dirty="0" err="1" smtClean="0">
                <a:solidFill>
                  <a:srgbClr val="000000"/>
                </a:solidFill>
                <a:latin typeface="Consolas"/>
                <a:cs typeface="Consolas"/>
              </a:rPr>
              <a:t>al</a:t>
            </a:r>
            <a:r>
              <a:rPr lang="en-US" sz="1400" dirty="0" smtClean="0">
                <a:solidFill>
                  <a:srgbClr val="000000"/>
                </a:solidFill>
                <a:latin typeface="Consolas"/>
                <a:cs typeface="Consolas"/>
              </a:rPr>
              <a:t>=0</a:t>
            </a:r>
          </a:p>
        </p:txBody>
      </p:sp>
      <p:sp>
        <p:nvSpPr>
          <p:cNvPr id="53" name="TextBox 52"/>
          <p:cNvSpPr txBox="1"/>
          <p:nvPr/>
        </p:nvSpPr>
        <p:spPr>
          <a:xfrm>
            <a:off x="7571186" y="2320455"/>
            <a:ext cx="941283" cy="338554"/>
          </a:xfrm>
          <a:prstGeom prst="rect">
            <a:avLst/>
          </a:prstGeom>
          <a:noFill/>
        </p:spPr>
        <p:txBody>
          <a:bodyPr wrap="none" rtlCol="0">
            <a:spAutoFit/>
          </a:bodyPr>
          <a:lstStyle/>
          <a:p>
            <a:r>
              <a:rPr lang="en-US" sz="1600" dirty="0" smtClean="0">
                <a:latin typeface="Minion Pro"/>
                <a:cs typeface="Minion Pro"/>
              </a:rPr>
              <a:t>Replica 2</a:t>
            </a:r>
            <a:endParaRPr lang="en-US" sz="1600" dirty="0">
              <a:latin typeface="Minion Pro"/>
              <a:cs typeface="Minion Pro"/>
            </a:endParaRPr>
          </a:p>
        </p:txBody>
      </p:sp>
      <p:cxnSp>
        <p:nvCxnSpPr>
          <p:cNvPr id="54" name="Curved Connector 53"/>
          <p:cNvCxnSpPr>
            <a:endCxn id="50" idx="2"/>
          </p:cNvCxnSpPr>
          <p:nvPr/>
        </p:nvCxnSpPr>
        <p:spPr>
          <a:xfrm>
            <a:off x="6865697" y="1930618"/>
            <a:ext cx="620037" cy="12700"/>
          </a:xfrm>
          <a:prstGeom prst="curved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8" name="Freeform 57"/>
          <p:cNvSpPr/>
          <p:nvPr/>
        </p:nvSpPr>
        <p:spPr>
          <a:xfrm>
            <a:off x="8251152" y="1046788"/>
            <a:ext cx="469515" cy="985212"/>
          </a:xfrm>
          <a:custGeom>
            <a:avLst/>
            <a:gdLst>
              <a:gd name="connsiteX0" fmla="*/ 38484 w 469515"/>
              <a:gd name="connsiteY0" fmla="*/ 0 h 985212"/>
              <a:gd name="connsiteX1" fmla="*/ 330969 w 469515"/>
              <a:gd name="connsiteY1" fmla="*/ 130848 h 985212"/>
              <a:gd name="connsiteX2" fmla="*/ 469515 w 469515"/>
              <a:gd name="connsiteY2" fmla="*/ 307879 h 985212"/>
              <a:gd name="connsiteX3" fmla="*/ 469515 w 469515"/>
              <a:gd name="connsiteY3" fmla="*/ 561879 h 985212"/>
              <a:gd name="connsiteX4" fmla="*/ 392545 w 469515"/>
              <a:gd name="connsiteY4" fmla="*/ 738909 h 985212"/>
              <a:gd name="connsiteX5" fmla="*/ 292484 w 469515"/>
              <a:gd name="connsiteY5" fmla="*/ 838970 h 985212"/>
              <a:gd name="connsiteX6" fmla="*/ 107757 w 469515"/>
              <a:gd name="connsiteY6" fmla="*/ 946727 h 985212"/>
              <a:gd name="connsiteX7" fmla="*/ 0 w 469515"/>
              <a:gd name="connsiteY7" fmla="*/ 985212 h 98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515" h="985212">
                <a:moveTo>
                  <a:pt x="38484" y="0"/>
                </a:moveTo>
                <a:lnTo>
                  <a:pt x="330969" y="130848"/>
                </a:lnTo>
                <a:lnTo>
                  <a:pt x="469515" y="307879"/>
                </a:lnTo>
                <a:lnTo>
                  <a:pt x="469515" y="561879"/>
                </a:lnTo>
                <a:lnTo>
                  <a:pt x="392545" y="738909"/>
                </a:lnTo>
                <a:lnTo>
                  <a:pt x="292484" y="838970"/>
                </a:lnTo>
                <a:lnTo>
                  <a:pt x="107757" y="946727"/>
                </a:lnTo>
                <a:lnTo>
                  <a:pt x="0" y="985212"/>
                </a:lnTo>
              </a:path>
            </a:pathLst>
          </a:cu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76980959"/>
      </p:ext>
    </p:extLst>
  </p:cSld>
  <p:clrMapOvr>
    <a:masterClrMapping/>
  </p:clrMapOvr>
  <mc:AlternateContent xmlns:mc="http://schemas.openxmlformats.org/markup-compatibility/2006" xmlns:p14="http://schemas.microsoft.com/office/powerpoint/2010/main">
    <mc:Choice Requires="p14">
      <p:transition spd="slow" p14:dur="2000" advTm="29306"/>
    </mc:Choice>
    <mc:Fallback xmlns="">
      <p:transition xmlns:p14="http://schemas.microsoft.com/office/powerpoint/2010/main" spd="slow" advTm="29306"/>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wipe(up)">
                                      <p:cBhvr>
                                        <p:cTn id="2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50" grpId="0" animBg="1"/>
      <p:bldP spid="53" grpId="0"/>
      <p:bldP spid="5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90717" y="5461873"/>
            <a:ext cx="871991" cy="584506"/>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590469" y="4853172"/>
            <a:ext cx="972239" cy="3067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05658" y="6245776"/>
            <a:ext cx="1292130" cy="397976"/>
          </a:xfrm>
          <a:prstGeom prst="rect">
            <a:avLst/>
          </a:prstGeom>
        </p:spPr>
      </p:pic>
      <p:pic>
        <p:nvPicPr>
          <p:cNvPr id="7" name="Picture 6" descr="Custom:  Picture 3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988111" y="4695930"/>
            <a:ext cx="621183" cy="621183"/>
          </a:xfrm>
          <a:prstGeom prst="rect">
            <a:avLst/>
          </a:prstGeom>
        </p:spPr>
      </p:pic>
      <p:pic>
        <p:nvPicPr>
          <p:cNvPr id="8" name="Picture 7" descr="Custom:  Picture 3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988111" y="5782636"/>
            <a:ext cx="621183" cy="621183"/>
          </a:xfrm>
          <a:prstGeom prst="rect">
            <a:avLst/>
          </a:prstGeom>
        </p:spPr>
      </p:pic>
      <p:pic>
        <p:nvPicPr>
          <p:cNvPr id="9" name="Picture 8" descr="Custom:  Picture 3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596399" y="4695930"/>
            <a:ext cx="621183" cy="621183"/>
          </a:xfrm>
          <a:prstGeom prst="rect">
            <a:avLst/>
          </a:prstGeom>
        </p:spPr>
      </p:pic>
      <p:pic>
        <p:nvPicPr>
          <p:cNvPr id="10" name="Picture 9" descr="Custom:  Picture 3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596399" y="5782636"/>
            <a:ext cx="621183" cy="621183"/>
          </a:xfrm>
          <a:prstGeom prst="rect">
            <a:avLst/>
          </a:prstGeom>
        </p:spPr>
      </p:pic>
      <p:sp>
        <p:nvSpPr>
          <p:cNvPr id="11" name="Rectangle 10"/>
          <p:cNvSpPr/>
          <p:nvPr/>
        </p:nvSpPr>
        <p:spPr>
          <a:xfrm>
            <a:off x="3775848" y="5317113"/>
            <a:ext cx="1635008" cy="516480"/>
          </a:xfrm>
          <a:prstGeom prst="rect">
            <a:avLst/>
          </a:prstGeom>
          <a:solidFill>
            <a:srgbClr val="FF6600">
              <a:alpha val="57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Consolas"/>
                <a:cs typeface="Consolas"/>
              </a:rPr>
              <a:t>INTERNET</a:t>
            </a:r>
            <a:endParaRPr lang="en-US" dirty="0">
              <a:solidFill>
                <a:srgbClr val="000000"/>
              </a:solidFill>
              <a:latin typeface="Consolas"/>
              <a:cs typeface="Consolas"/>
            </a:endParaRPr>
          </a:p>
        </p:txBody>
      </p:sp>
      <p:cxnSp>
        <p:nvCxnSpPr>
          <p:cNvPr id="12" name="Elbow Connector 11"/>
          <p:cNvCxnSpPr>
            <a:stCxn id="9" idx="2"/>
            <a:endCxn id="11" idx="3"/>
          </p:cNvCxnSpPr>
          <p:nvPr/>
        </p:nvCxnSpPr>
        <p:spPr>
          <a:xfrm rot="5400000">
            <a:off x="5529804" y="5198166"/>
            <a:ext cx="258240" cy="4961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3" name="Elbow Connector 12"/>
          <p:cNvCxnSpPr>
            <a:stCxn id="8" idx="0"/>
            <a:endCxn id="11" idx="1"/>
          </p:cNvCxnSpPr>
          <p:nvPr/>
        </p:nvCxnSpPr>
        <p:spPr>
          <a:xfrm rot="5400000" flipH="1" flipV="1">
            <a:off x="3433634" y="5440423"/>
            <a:ext cx="207283" cy="47714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4" name="Elbow Connector 13"/>
          <p:cNvCxnSpPr>
            <a:stCxn id="7" idx="3"/>
            <a:endCxn id="11" idx="0"/>
          </p:cNvCxnSpPr>
          <p:nvPr/>
        </p:nvCxnSpPr>
        <p:spPr>
          <a:xfrm>
            <a:off x="3609294" y="5006522"/>
            <a:ext cx="984058" cy="310591"/>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5" name="Elbow Connector 14"/>
          <p:cNvCxnSpPr>
            <a:stCxn id="10" idx="1"/>
            <a:endCxn id="11" idx="2"/>
          </p:cNvCxnSpPr>
          <p:nvPr/>
        </p:nvCxnSpPr>
        <p:spPr>
          <a:xfrm rot="10800000">
            <a:off x="4593353" y="5833594"/>
            <a:ext cx="1003047" cy="2596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230076" y="4503359"/>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230076" y="3312628"/>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38" name="TextBox 37"/>
          <p:cNvSpPr txBox="1"/>
          <p:nvPr/>
        </p:nvSpPr>
        <p:spPr>
          <a:xfrm>
            <a:off x="2552327" y="3491660"/>
            <a:ext cx="153122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Basic eventual </a:t>
            </a:r>
          </a:p>
        </p:txBody>
      </p:sp>
      <p:sp>
        <p:nvSpPr>
          <p:cNvPr id="39" name="TextBox 38"/>
          <p:cNvSpPr txBox="1"/>
          <p:nvPr/>
        </p:nvSpPr>
        <p:spPr>
          <a:xfrm>
            <a:off x="4241804" y="3491660"/>
            <a:ext cx="1672253"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Read-my-writes</a:t>
            </a:r>
          </a:p>
        </p:txBody>
      </p:sp>
      <p:sp>
        <p:nvSpPr>
          <p:cNvPr id="40" name="TextBox 39"/>
          <p:cNvSpPr txBox="1"/>
          <p:nvPr/>
        </p:nvSpPr>
        <p:spPr>
          <a:xfrm>
            <a:off x="6193759" y="3491660"/>
            <a:ext cx="79341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Causal</a:t>
            </a:r>
          </a:p>
        </p:txBody>
      </p:sp>
      <p:sp>
        <p:nvSpPr>
          <p:cNvPr id="41" name="TextBox 40"/>
          <p:cNvSpPr txBox="1"/>
          <p:nvPr/>
        </p:nvSpPr>
        <p:spPr>
          <a:xfrm>
            <a:off x="2082419" y="4005201"/>
            <a:ext cx="185178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Monotonic writes</a:t>
            </a:r>
          </a:p>
        </p:txBody>
      </p:sp>
      <p:sp>
        <p:nvSpPr>
          <p:cNvPr id="42" name="TextBox 41"/>
          <p:cNvSpPr txBox="1"/>
          <p:nvPr/>
        </p:nvSpPr>
        <p:spPr>
          <a:xfrm>
            <a:off x="4124056" y="4016233"/>
            <a:ext cx="1946792"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Bounded staleness</a:t>
            </a:r>
          </a:p>
        </p:txBody>
      </p:sp>
      <p:sp>
        <p:nvSpPr>
          <p:cNvPr id="43" name="TextBox 42"/>
          <p:cNvSpPr txBox="1"/>
          <p:nvPr/>
        </p:nvSpPr>
        <p:spPr>
          <a:xfrm>
            <a:off x="7151723" y="3491660"/>
            <a:ext cx="173252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 committed</a:t>
            </a:r>
          </a:p>
        </p:txBody>
      </p:sp>
      <p:sp>
        <p:nvSpPr>
          <p:cNvPr id="44" name="TextBox 43"/>
          <p:cNvSpPr txBox="1"/>
          <p:nvPr/>
        </p:nvSpPr>
        <p:spPr>
          <a:xfrm>
            <a:off x="6228965" y="4005201"/>
            <a:ext cx="265878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Parallel Snapshot Isolation</a:t>
            </a:r>
          </a:p>
        </p:txBody>
      </p:sp>
      <p:sp>
        <p:nvSpPr>
          <p:cNvPr id="46" name="Rounded Rectangle 45"/>
          <p:cNvSpPr/>
          <p:nvPr/>
        </p:nvSpPr>
        <p:spPr>
          <a:xfrm>
            <a:off x="405252" y="3491660"/>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Store Consistency Levels</a:t>
            </a:r>
            <a:endParaRPr lang="en-US" dirty="0"/>
          </a:p>
        </p:txBody>
      </p:sp>
      <p:sp>
        <p:nvSpPr>
          <p:cNvPr id="49" name="Rounded Rectangle 48"/>
          <p:cNvSpPr/>
          <p:nvPr/>
        </p:nvSpPr>
        <p:spPr>
          <a:xfrm>
            <a:off x="405252" y="4692481"/>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Eventually Consistent Data Stores</a:t>
            </a:r>
            <a:endParaRPr lang="en-US" dirty="0"/>
          </a:p>
        </p:txBody>
      </p:sp>
      <p:sp>
        <p:nvSpPr>
          <p:cNvPr id="45" name="TextBox 44"/>
          <p:cNvSpPr txBox="1"/>
          <p:nvPr/>
        </p:nvSpPr>
        <p:spPr>
          <a:xfrm>
            <a:off x="4241804" y="3491660"/>
            <a:ext cx="1672253"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r>
              <a:rPr lang="en-US" dirty="0" smtClean="0"/>
              <a:t>Read-my-writes</a:t>
            </a:r>
          </a:p>
        </p:txBody>
      </p:sp>
      <p:grpSp>
        <p:nvGrpSpPr>
          <p:cNvPr id="34" name="Group 33"/>
          <p:cNvGrpSpPr/>
          <p:nvPr/>
        </p:nvGrpSpPr>
        <p:grpSpPr>
          <a:xfrm>
            <a:off x="477222" y="677049"/>
            <a:ext cx="1961444" cy="1362424"/>
            <a:chOff x="477222" y="677049"/>
            <a:chExt cx="1961444" cy="1362424"/>
          </a:xfrm>
        </p:grpSpPr>
        <p:sp>
          <p:nvSpPr>
            <p:cNvPr id="18" name="TextBox 17"/>
            <p:cNvSpPr txBox="1"/>
            <p:nvPr/>
          </p:nvSpPr>
          <p:spPr>
            <a:xfrm>
              <a:off x="477222" y="1056640"/>
              <a:ext cx="1961444" cy="982833"/>
            </a:xfrm>
            <a:prstGeom prst="rect">
              <a:avLst/>
            </a:prstGeom>
            <a:noFill/>
            <a:ln>
              <a:solidFill>
                <a:schemeClr val="tx1"/>
              </a:solidFill>
              <a:prstDash val="dash"/>
            </a:ln>
          </p:spPr>
          <p:txBody>
            <a:bodyPr wrap="none" rtlCol="0">
              <a:spAutoFit/>
            </a:bodyPr>
            <a:lstStyle/>
            <a:p>
              <a:pPr>
                <a:lnSpc>
                  <a:spcPct val="140000"/>
                </a:lnSpc>
              </a:pPr>
              <a:r>
                <a:rPr lang="en-US" sz="1400" dirty="0" smtClean="0">
                  <a:solidFill>
                    <a:srgbClr val="0000FF"/>
                  </a:solidFill>
                  <a:latin typeface="Consolas"/>
                  <a:cs typeface="Consolas"/>
                </a:rPr>
                <a:t>//</a:t>
              </a:r>
              <a:r>
                <a:rPr lang="en-US" sz="1400" dirty="0" err="1" smtClean="0">
                  <a:solidFill>
                    <a:srgbClr val="0000FF"/>
                  </a:solidFill>
                  <a:latin typeface="Consolas"/>
                  <a:cs typeface="Consolas"/>
                </a:rPr>
                <a:t>init</a:t>
              </a:r>
              <a:r>
                <a:rPr lang="en-US" sz="1400" dirty="0" smtClean="0">
                  <a:solidFill>
                    <a:srgbClr val="0000FF"/>
                  </a:solidFill>
                  <a:latin typeface="Consolas"/>
                  <a:cs typeface="Consolas"/>
                </a:rPr>
                <a:t> balance = 0</a:t>
              </a:r>
            </a:p>
            <a:p>
              <a:pPr>
                <a:lnSpc>
                  <a:spcPct val="140000"/>
                </a:lnSpc>
              </a:pPr>
              <a:r>
                <a:rPr lang="en-US" sz="1400" dirty="0" smtClean="0">
                  <a:latin typeface="Consolas"/>
                  <a:cs typeface="Consolas"/>
                </a:rPr>
                <a:t>deposit(100)</a:t>
              </a:r>
            </a:p>
            <a:p>
              <a:pPr>
                <a:lnSpc>
                  <a:spcPct val="140000"/>
                </a:lnSpc>
              </a:pPr>
              <a:r>
                <a:rPr lang="en-US" sz="1400" dirty="0" smtClean="0">
                  <a:solidFill>
                    <a:srgbClr val="FF0000"/>
                  </a:solidFill>
                  <a:latin typeface="Consolas"/>
                  <a:cs typeface="Consolas"/>
                </a:rPr>
                <a:t>0 </a:t>
              </a:r>
              <a:r>
                <a:rPr lang="en-US" sz="1400" dirty="0" smtClean="0">
                  <a:solidFill>
                    <a:srgbClr val="FF0000"/>
                  </a:solidFill>
                  <a:latin typeface="Consolas"/>
                  <a:cs typeface="Consolas"/>
                  <a:sym typeface="Wingdings"/>
                </a:rPr>
                <a:t> </a:t>
              </a:r>
              <a:r>
                <a:rPr lang="en-US" sz="1400" dirty="0" err="1" smtClean="0">
                  <a:latin typeface="Consolas"/>
                  <a:cs typeface="Consolas"/>
                </a:rPr>
                <a:t>get_balance</a:t>
              </a:r>
              <a:r>
                <a:rPr lang="en-US" sz="1400" dirty="0" smtClean="0">
                  <a:latin typeface="Consolas"/>
                  <a:cs typeface="Consolas"/>
                </a:rPr>
                <a:t>()</a:t>
              </a:r>
              <a:endParaRPr lang="en-US" sz="1400" dirty="0">
                <a:solidFill>
                  <a:srgbClr val="FF0000"/>
                </a:solidFill>
                <a:latin typeface="Consolas"/>
                <a:cs typeface="Consolas"/>
              </a:endParaRPr>
            </a:p>
          </p:txBody>
        </p:sp>
        <p:sp>
          <p:nvSpPr>
            <p:cNvPr id="47" name="TextBox 46"/>
            <p:cNvSpPr txBox="1"/>
            <p:nvPr/>
          </p:nvSpPr>
          <p:spPr>
            <a:xfrm>
              <a:off x="477222" y="677049"/>
              <a:ext cx="1961444" cy="379591"/>
            </a:xfrm>
            <a:prstGeom prst="rect">
              <a:avLst/>
            </a:prstGeom>
            <a:noFill/>
            <a:ln w="3175" cmpd="sng">
              <a:solidFill>
                <a:schemeClr val="tx1"/>
              </a:solidFill>
              <a:prstDash val="solid"/>
            </a:ln>
          </p:spPr>
          <p:txBody>
            <a:bodyPr wrap="square" rtlCol="0">
              <a:spAutoFit/>
            </a:bodyPr>
            <a:lstStyle/>
            <a:p>
              <a:pPr algn="ctr">
                <a:lnSpc>
                  <a:spcPct val="140000"/>
                </a:lnSpc>
              </a:pPr>
              <a:r>
                <a:rPr lang="en-US" sz="1400" dirty="0" smtClean="0">
                  <a:solidFill>
                    <a:srgbClr val="0000FF"/>
                  </a:solidFill>
                  <a:latin typeface="Consolas"/>
                  <a:cs typeface="Consolas"/>
                </a:rPr>
                <a:t>Session 1</a:t>
              </a:r>
              <a:endParaRPr lang="en-US" sz="1400" dirty="0">
                <a:solidFill>
                  <a:srgbClr val="FF0000"/>
                </a:solidFill>
                <a:latin typeface="Consolas"/>
                <a:cs typeface="Consolas"/>
              </a:endParaRPr>
            </a:p>
          </p:txBody>
        </p:sp>
      </p:grpSp>
      <p:grpSp>
        <p:nvGrpSpPr>
          <p:cNvPr id="19" name="Group 18"/>
          <p:cNvGrpSpPr/>
          <p:nvPr/>
        </p:nvGrpSpPr>
        <p:grpSpPr>
          <a:xfrm>
            <a:off x="2815157" y="1584960"/>
            <a:ext cx="967091" cy="1076260"/>
            <a:chOff x="2577962" y="1854106"/>
            <a:chExt cx="1566859" cy="1911719"/>
          </a:xfrm>
        </p:grpSpPr>
        <p:sp>
          <p:nvSpPr>
            <p:cNvPr id="48" name="Can 47"/>
            <p:cNvSpPr/>
            <p:nvPr/>
          </p:nvSpPr>
          <p:spPr>
            <a:xfrm>
              <a:off x="2577962" y="1854106"/>
              <a:ext cx="1501018" cy="122795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sz="1400" dirty="0" err="1">
                  <a:solidFill>
                    <a:srgbClr val="000000"/>
                  </a:solidFill>
                  <a:latin typeface="Consolas"/>
                  <a:cs typeface="Consolas"/>
                </a:rPr>
                <a:t>b</a:t>
              </a:r>
              <a:r>
                <a:rPr lang="en-US" sz="1400" dirty="0" err="1" smtClean="0">
                  <a:solidFill>
                    <a:srgbClr val="000000"/>
                  </a:solidFill>
                  <a:latin typeface="Consolas"/>
                  <a:cs typeface="Consolas"/>
                </a:rPr>
                <a:t>al</a:t>
              </a:r>
              <a:r>
                <a:rPr lang="en-US" sz="1400" dirty="0" smtClean="0">
                  <a:solidFill>
                    <a:srgbClr val="000000"/>
                  </a:solidFill>
                  <a:latin typeface="Consolas"/>
                  <a:cs typeface="Consolas"/>
                </a:rPr>
                <a:t>=0</a:t>
              </a:r>
            </a:p>
          </p:txBody>
        </p:sp>
        <p:sp>
          <p:nvSpPr>
            <p:cNvPr id="51" name="TextBox 50"/>
            <p:cNvSpPr txBox="1"/>
            <p:nvPr/>
          </p:nvSpPr>
          <p:spPr>
            <a:xfrm>
              <a:off x="2619776" y="3164465"/>
              <a:ext cx="1525045" cy="601360"/>
            </a:xfrm>
            <a:prstGeom prst="rect">
              <a:avLst/>
            </a:prstGeom>
            <a:noFill/>
          </p:spPr>
          <p:txBody>
            <a:bodyPr wrap="none" rtlCol="0">
              <a:spAutoFit/>
            </a:bodyPr>
            <a:lstStyle/>
            <a:p>
              <a:r>
                <a:rPr lang="en-US" sz="1600" dirty="0" smtClean="0">
                  <a:latin typeface="Minion Pro"/>
                  <a:cs typeface="Minion Pro"/>
                </a:rPr>
                <a:t>Replica 2</a:t>
              </a:r>
              <a:endParaRPr lang="en-US" sz="1600" dirty="0">
                <a:latin typeface="Minion Pro"/>
                <a:cs typeface="Minion Pro"/>
              </a:endParaRPr>
            </a:p>
          </p:txBody>
        </p:sp>
      </p:grpSp>
      <p:grpSp>
        <p:nvGrpSpPr>
          <p:cNvPr id="52" name="Group 51"/>
          <p:cNvGrpSpPr/>
          <p:nvPr/>
        </p:nvGrpSpPr>
        <p:grpSpPr>
          <a:xfrm>
            <a:off x="2855659" y="256477"/>
            <a:ext cx="961242" cy="1062239"/>
            <a:chOff x="2577962" y="1195248"/>
            <a:chExt cx="1557383" cy="1886814"/>
          </a:xfrm>
        </p:grpSpPr>
        <p:sp>
          <p:nvSpPr>
            <p:cNvPr id="57" name="Can 56"/>
            <p:cNvSpPr/>
            <p:nvPr/>
          </p:nvSpPr>
          <p:spPr>
            <a:xfrm>
              <a:off x="2577962" y="1854106"/>
              <a:ext cx="1501018" cy="122795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sz="1400" dirty="0" err="1" smtClean="0">
                  <a:solidFill>
                    <a:srgbClr val="000000"/>
                  </a:solidFill>
                  <a:latin typeface="Consolas"/>
                  <a:cs typeface="Consolas"/>
                </a:rPr>
                <a:t>bal</a:t>
              </a:r>
              <a:r>
                <a:rPr lang="en-US" sz="1400" dirty="0" smtClean="0">
                  <a:solidFill>
                    <a:srgbClr val="000000"/>
                  </a:solidFill>
                  <a:latin typeface="Consolas"/>
                  <a:cs typeface="Consolas"/>
                </a:rPr>
                <a:t>=100</a:t>
              </a:r>
            </a:p>
          </p:txBody>
        </p:sp>
        <p:sp>
          <p:nvSpPr>
            <p:cNvPr id="59" name="TextBox 58"/>
            <p:cNvSpPr txBox="1"/>
            <p:nvPr/>
          </p:nvSpPr>
          <p:spPr>
            <a:xfrm>
              <a:off x="2619776" y="1195248"/>
              <a:ext cx="1515569" cy="601360"/>
            </a:xfrm>
            <a:prstGeom prst="rect">
              <a:avLst/>
            </a:prstGeom>
            <a:noFill/>
          </p:spPr>
          <p:txBody>
            <a:bodyPr wrap="none" rtlCol="0">
              <a:spAutoFit/>
            </a:bodyPr>
            <a:lstStyle/>
            <a:p>
              <a:r>
                <a:rPr lang="en-US" sz="1600" dirty="0" smtClean="0">
                  <a:latin typeface="Minion Pro"/>
                  <a:cs typeface="Minion Pro"/>
                </a:rPr>
                <a:t>Replica 1</a:t>
              </a:r>
              <a:endParaRPr lang="en-US" sz="1600" dirty="0">
                <a:latin typeface="Minion Pro"/>
                <a:cs typeface="Minion Pro"/>
              </a:endParaRPr>
            </a:p>
          </p:txBody>
        </p:sp>
      </p:grpSp>
      <p:cxnSp>
        <p:nvCxnSpPr>
          <p:cNvPr id="21" name="Curved Connector 20"/>
          <p:cNvCxnSpPr>
            <a:endCxn id="57" idx="2"/>
          </p:cNvCxnSpPr>
          <p:nvPr/>
        </p:nvCxnSpPr>
        <p:spPr>
          <a:xfrm flipV="1">
            <a:off x="1781114" y="973059"/>
            <a:ext cx="1074545" cy="611901"/>
          </a:xfrm>
          <a:prstGeom prst="curvedConnector3">
            <a:avLst>
              <a:gd name="adj1" fmla="val 68910"/>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Curved Connector 59"/>
          <p:cNvCxnSpPr>
            <a:endCxn id="48" idx="2"/>
          </p:cNvCxnSpPr>
          <p:nvPr/>
        </p:nvCxnSpPr>
        <p:spPr>
          <a:xfrm>
            <a:off x="2330135" y="1930618"/>
            <a:ext cx="485022" cy="12700"/>
          </a:xfrm>
          <a:prstGeom prst="curved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895509" y="2770300"/>
            <a:ext cx="2167255"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r>
              <a:rPr lang="en-US" dirty="0" smtClean="0"/>
              <a:t>Eventual Consistency</a:t>
            </a:r>
          </a:p>
        </p:txBody>
      </p:sp>
      <p:grpSp>
        <p:nvGrpSpPr>
          <p:cNvPr id="35" name="Group 34"/>
          <p:cNvGrpSpPr/>
          <p:nvPr/>
        </p:nvGrpSpPr>
        <p:grpSpPr>
          <a:xfrm>
            <a:off x="4876800" y="677049"/>
            <a:ext cx="2360521" cy="1362424"/>
            <a:chOff x="4876800" y="677049"/>
            <a:chExt cx="2360521" cy="1362424"/>
          </a:xfrm>
        </p:grpSpPr>
        <p:sp>
          <p:nvSpPr>
            <p:cNvPr id="64" name="TextBox 63"/>
            <p:cNvSpPr txBox="1"/>
            <p:nvPr/>
          </p:nvSpPr>
          <p:spPr>
            <a:xfrm>
              <a:off x="4876800" y="1056640"/>
              <a:ext cx="2360521" cy="982833"/>
            </a:xfrm>
            <a:prstGeom prst="rect">
              <a:avLst/>
            </a:prstGeom>
            <a:noFill/>
            <a:ln>
              <a:solidFill>
                <a:schemeClr val="tx1"/>
              </a:solidFill>
              <a:prstDash val="dash"/>
            </a:ln>
          </p:spPr>
          <p:txBody>
            <a:bodyPr wrap="square" rtlCol="0">
              <a:spAutoFit/>
            </a:bodyPr>
            <a:lstStyle/>
            <a:p>
              <a:pPr>
                <a:lnSpc>
                  <a:spcPct val="140000"/>
                </a:lnSpc>
              </a:pPr>
              <a:r>
                <a:rPr lang="en-US" sz="1400" dirty="0" smtClean="0">
                  <a:solidFill>
                    <a:srgbClr val="0000FF"/>
                  </a:solidFill>
                  <a:latin typeface="Consolas"/>
                  <a:cs typeface="Consolas"/>
                </a:rPr>
                <a:t>//</a:t>
              </a:r>
              <a:r>
                <a:rPr lang="en-US" sz="1400" dirty="0" err="1" smtClean="0">
                  <a:solidFill>
                    <a:srgbClr val="0000FF"/>
                  </a:solidFill>
                  <a:latin typeface="Consolas"/>
                  <a:cs typeface="Consolas"/>
                </a:rPr>
                <a:t>init</a:t>
              </a:r>
              <a:r>
                <a:rPr lang="en-US" sz="1400" dirty="0" smtClean="0">
                  <a:solidFill>
                    <a:srgbClr val="0000FF"/>
                  </a:solidFill>
                  <a:latin typeface="Consolas"/>
                  <a:cs typeface="Consolas"/>
                </a:rPr>
                <a:t> balance = 0</a:t>
              </a:r>
            </a:p>
            <a:p>
              <a:pPr>
                <a:lnSpc>
                  <a:spcPct val="140000"/>
                </a:lnSpc>
              </a:pPr>
              <a:r>
                <a:rPr lang="en-US" sz="1400" dirty="0" smtClean="0">
                  <a:latin typeface="Consolas"/>
                  <a:cs typeface="Consolas"/>
                </a:rPr>
                <a:t>deposit(100)</a:t>
              </a:r>
            </a:p>
            <a:p>
              <a:pPr>
                <a:lnSpc>
                  <a:spcPct val="140000"/>
                </a:lnSpc>
              </a:pPr>
              <a:r>
                <a:rPr lang="en-US" sz="1400" dirty="0" smtClean="0">
                  <a:solidFill>
                    <a:schemeClr val="accent3">
                      <a:lumMod val="75000"/>
                    </a:schemeClr>
                  </a:solidFill>
                  <a:latin typeface="Consolas"/>
                  <a:cs typeface="Consolas"/>
                </a:rPr>
                <a:t>100 </a:t>
              </a:r>
              <a:r>
                <a:rPr lang="en-US" sz="1400" dirty="0" smtClean="0">
                  <a:solidFill>
                    <a:schemeClr val="accent3">
                      <a:lumMod val="75000"/>
                    </a:schemeClr>
                  </a:solidFill>
                  <a:latin typeface="Consolas"/>
                  <a:cs typeface="Consolas"/>
                  <a:sym typeface="Wingdings"/>
                </a:rPr>
                <a:t></a:t>
              </a:r>
              <a:r>
                <a:rPr lang="en-US" sz="1400" dirty="0" smtClean="0">
                  <a:solidFill>
                    <a:srgbClr val="FF0000"/>
                  </a:solidFill>
                  <a:latin typeface="Consolas"/>
                  <a:cs typeface="Consolas"/>
                  <a:sym typeface="Wingdings"/>
                </a:rPr>
                <a:t> </a:t>
              </a:r>
              <a:r>
                <a:rPr lang="en-US" sz="1400" dirty="0" err="1" smtClean="0">
                  <a:latin typeface="Consolas"/>
                  <a:cs typeface="Consolas"/>
                </a:rPr>
                <a:t>get_balance</a:t>
              </a:r>
              <a:r>
                <a:rPr lang="en-US" sz="1400" dirty="0" smtClean="0">
                  <a:latin typeface="Consolas"/>
                  <a:cs typeface="Consolas"/>
                </a:rPr>
                <a:t>()</a:t>
              </a:r>
              <a:endParaRPr lang="en-US" sz="1400" dirty="0">
                <a:solidFill>
                  <a:srgbClr val="FF0000"/>
                </a:solidFill>
                <a:latin typeface="Consolas"/>
                <a:cs typeface="Consolas"/>
              </a:endParaRPr>
            </a:p>
          </p:txBody>
        </p:sp>
        <p:sp>
          <p:nvSpPr>
            <p:cNvPr id="65" name="TextBox 64"/>
            <p:cNvSpPr txBox="1"/>
            <p:nvPr/>
          </p:nvSpPr>
          <p:spPr>
            <a:xfrm>
              <a:off x="4886661" y="677049"/>
              <a:ext cx="2350659" cy="379591"/>
            </a:xfrm>
            <a:prstGeom prst="rect">
              <a:avLst/>
            </a:prstGeom>
            <a:noFill/>
            <a:ln w="3175" cmpd="sng">
              <a:solidFill>
                <a:schemeClr val="tx1"/>
              </a:solidFill>
              <a:prstDash val="solid"/>
            </a:ln>
          </p:spPr>
          <p:txBody>
            <a:bodyPr wrap="square" rtlCol="0">
              <a:spAutoFit/>
            </a:bodyPr>
            <a:lstStyle/>
            <a:p>
              <a:pPr algn="ctr">
                <a:lnSpc>
                  <a:spcPct val="140000"/>
                </a:lnSpc>
              </a:pPr>
              <a:r>
                <a:rPr lang="en-US" sz="1400" dirty="0" smtClean="0">
                  <a:solidFill>
                    <a:srgbClr val="0000FF"/>
                  </a:solidFill>
                  <a:latin typeface="Consolas"/>
                  <a:cs typeface="Consolas"/>
                </a:rPr>
                <a:t>Session 1</a:t>
              </a:r>
              <a:endParaRPr lang="en-US" sz="1400" dirty="0">
                <a:solidFill>
                  <a:srgbClr val="FF0000"/>
                </a:solidFill>
                <a:latin typeface="Consolas"/>
                <a:cs typeface="Consolas"/>
              </a:endParaRPr>
            </a:p>
          </p:txBody>
        </p:sp>
      </p:grpSp>
      <p:grpSp>
        <p:nvGrpSpPr>
          <p:cNvPr id="70" name="Group 69"/>
          <p:cNvGrpSpPr/>
          <p:nvPr/>
        </p:nvGrpSpPr>
        <p:grpSpPr>
          <a:xfrm>
            <a:off x="7478459" y="256477"/>
            <a:ext cx="961242" cy="1062239"/>
            <a:chOff x="2577962" y="1195248"/>
            <a:chExt cx="1557383" cy="1886814"/>
          </a:xfrm>
        </p:grpSpPr>
        <p:sp>
          <p:nvSpPr>
            <p:cNvPr id="71" name="Can 70"/>
            <p:cNvSpPr/>
            <p:nvPr/>
          </p:nvSpPr>
          <p:spPr>
            <a:xfrm>
              <a:off x="2577962" y="1854106"/>
              <a:ext cx="1501018" cy="122795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sz="1400" dirty="0" err="1" smtClean="0">
                  <a:solidFill>
                    <a:srgbClr val="000000"/>
                  </a:solidFill>
                  <a:latin typeface="Consolas"/>
                  <a:cs typeface="Consolas"/>
                </a:rPr>
                <a:t>bal</a:t>
              </a:r>
              <a:r>
                <a:rPr lang="en-US" sz="1400" dirty="0" smtClean="0">
                  <a:solidFill>
                    <a:srgbClr val="000000"/>
                  </a:solidFill>
                  <a:latin typeface="Consolas"/>
                  <a:cs typeface="Consolas"/>
                </a:rPr>
                <a:t>=100</a:t>
              </a:r>
            </a:p>
          </p:txBody>
        </p:sp>
        <p:sp>
          <p:nvSpPr>
            <p:cNvPr id="72" name="TextBox 71"/>
            <p:cNvSpPr txBox="1"/>
            <p:nvPr/>
          </p:nvSpPr>
          <p:spPr>
            <a:xfrm>
              <a:off x="2619776" y="1195248"/>
              <a:ext cx="1515569" cy="601360"/>
            </a:xfrm>
            <a:prstGeom prst="rect">
              <a:avLst/>
            </a:prstGeom>
            <a:noFill/>
          </p:spPr>
          <p:txBody>
            <a:bodyPr wrap="none" rtlCol="0">
              <a:spAutoFit/>
            </a:bodyPr>
            <a:lstStyle/>
            <a:p>
              <a:r>
                <a:rPr lang="en-US" sz="1600" dirty="0" smtClean="0">
                  <a:latin typeface="Minion Pro"/>
                  <a:cs typeface="Minion Pro"/>
                </a:rPr>
                <a:t>Replica 1</a:t>
              </a:r>
              <a:endParaRPr lang="en-US" sz="1600" dirty="0">
                <a:latin typeface="Minion Pro"/>
                <a:cs typeface="Minion Pro"/>
              </a:endParaRPr>
            </a:p>
          </p:txBody>
        </p:sp>
      </p:grpSp>
      <p:cxnSp>
        <p:nvCxnSpPr>
          <p:cNvPr id="73" name="Curved Connector 72"/>
          <p:cNvCxnSpPr>
            <a:endCxn id="71" idx="2"/>
          </p:cNvCxnSpPr>
          <p:nvPr/>
        </p:nvCxnSpPr>
        <p:spPr>
          <a:xfrm flipV="1">
            <a:off x="6193759" y="973059"/>
            <a:ext cx="1284700" cy="611901"/>
          </a:xfrm>
          <a:prstGeom prst="curvedConnector3">
            <a:avLst>
              <a:gd name="adj1" fmla="val 50000"/>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5195144" y="2770300"/>
            <a:ext cx="2813591"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r>
              <a:rPr lang="en-US" dirty="0" smtClean="0"/>
              <a:t>Read-my-writes consistency</a:t>
            </a:r>
          </a:p>
        </p:txBody>
      </p:sp>
      <p:cxnSp>
        <p:nvCxnSpPr>
          <p:cNvPr id="33" name="Straight Connector 32"/>
          <p:cNvCxnSpPr/>
          <p:nvPr/>
        </p:nvCxnSpPr>
        <p:spPr>
          <a:xfrm>
            <a:off x="4241804" y="0"/>
            <a:ext cx="0" cy="331262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50" name="Can 49"/>
          <p:cNvSpPr/>
          <p:nvPr/>
        </p:nvSpPr>
        <p:spPr>
          <a:xfrm>
            <a:off x="7485734" y="1584960"/>
            <a:ext cx="926453" cy="691315"/>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sz="1400" dirty="0" err="1">
                <a:solidFill>
                  <a:srgbClr val="000000"/>
                </a:solidFill>
                <a:latin typeface="Consolas"/>
                <a:cs typeface="Consolas"/>
              </a:rPr>
              <a:t>b</a:t>
            </a:r>
            <a:r>
              <a:rPr lang="en-US" sz="1400" dirty="0" err="1" smtClean="0">
                <a:solidFill>
                  <a:srgbClr val="000000"/>
                </a:solidFill>
                <a:latin typeface="Consolas"/>
                <a:cs typeface="Consolas"/>
              </a:rPr>
              <a:t>al</a:t>
            </a:r>
            <a:r>
              <a:rPr lang="en-US" sz="1400" dirty="0" smtClean="0">
                <a:solidFill>
                  <a:srgbClr val="000000"/>
                </a:solidFill>
                <a:latin typeface="Consolas"/>
                <a:cs typeface="Consolas"/>
              </a:rPr>
              <a:t>=100</a:t>
            </a:r>
          </a:p>
        </p:txBody>
      </p:sp>
      <p:sp>
        <p:nvSpPr>
          <p:cNvPr id="53" name="TextBox 52"/>
          <p:cNvSpPr txBox="1"/>
          <p:nvPr/>
        </p:nvSpPr>
        <p:spPr>
          <a:xfrm>
            <a:off x="7571186" y="2320455"/>
            <a:ext cx="941283" cy="338554"/>
          </a:xfrm>
          <a:prstGeom prst="rect">
            <a:avLst/>
          </a:prstGeom>
          <a:noFill/>
        </p:spPr>
        <p:txBody>
          <a:bodyPr wrap="none" rtlCol="0">
            <a:spAutoFit/>
          </a:bodyPr>
          <a:lstStyle/>
          <a:p>
            <a:r>
              <a:rPr lang="en-US" sz="1600" dirty="0" smtClean="0">
                <a:latin typeface="Minion Pro"/>
                <a:cs typeface="Minion Pro"/>
              </a:rPr>
              <a:t>Replica 2</a:t>
            </a:r>
            <a:endParaRPr lang="en-US" sz="1600" dirty="0">
              <a:latin typeface="Minion Pro"/>
              <a:cs typeface="Minion Pro"/>
            </a:endParaRPr>
          </a:p>
        </p:txBody>
      </p:sp>
      <p:cxnSp>
        <p:nvCxnSpPr>
          <p:cNvPr id="54" name="Curved Connector 53"/>
          <p:cNvCxnSpPr>
            <a:endCxn id="50" idx="2"/>
          </p:cNvCxnSpPr>
          <p:nvPr/>
        </p:nvCxnSpPr>
        <p:spPr>
          <a:xfrm>
            <a:off x="6865697" y="1930618"/>
            <a:ext cx="620037" cy="12700"/>
          </a:xfrm>
          <a:prstGeom prst="curved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6763781"/>
      </p:ext>
    </p:extLst>
  </p:cSld>
  <p:clrMapOvr>
    <a:masterClrMapping/>
  </p:clrMapOvr>
  <mc:AlternateContent xmlns:mc="http://schemas.openxmlformats.org/markup-compatibility/2006" xmlns:p14="http://schemas.microsoft.com/office/powerpoint/2010/main">
    <mc:Choice Requires="p14">
      <p:transition spd="slow" p14:dur="2000" advTm="21759"/>
    </mc:Choice>
    <mc:Fallback xmlns="">
      <p:transition xmlns:p14="http://schemas.microsoft.com/office/powerpoint/2010/main" spd="slow" advTm="21759"/>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690717" y="5461873"/>
            <a:ext cx="871991" cy="584506"/>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90469" y="4853172"/>
            <a:ext cx="972239" cy="30670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505658" y="6245776"/>
            <a:ext cx="1292130" cy="397976"/>
          </a:xfrm>
          <a:prstGeom prst="rect">
            <a:avLst/>
          </a:prstGeom>
        </p:spPr>
      </p:pic>
      <p:pic>
        <p:nvPicPr>
          <p:cNvPr id="7" name="Picture 6" descr="Custom:  Picture 3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988111" y="4695930"/>
            <a:ext cx="621183" cy="621183"/>
          </a:xfrm>
          <a:prstGeom prst="rect">
            <a:avLst/>
          </a:prstGeom>
        </p:spPr>
      </p:pic>
      <p:pic>
        <p:nvPicPr>
          <p:cNvPr id="8" name="Picture 7" descr="Custom:  Picture 3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988111" y="5782636"/>
            <a:ext cx="621183" cy="621183"/>
          </a:xfrm>
          <a:prstGeom prst="rect">
            <a:avLst/>
          </a:prstGeom>
        </p:spPr>
      </p:pic>
      <p:pic>
        <p:nvPicPr>
          <p:cNvPr id="9" name="Picture 8" descr="Custom:  Picture 3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596399" y="4695930"/>
            <a:ext cx="621183" cy="621183"/>
          </a:xfrm>
          <a:prstGeom prst="rect">
            <a:avLst/>
          </a:prstGeom>
        </p:spPr>
      </p:pic>
      <p:pic>
        <p:nvPicPr>
          <p:cNvPr id="10" name="Picture 9" descr="Custom:  Picture 3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596399" y="5782636"/>
            <a:ext cx="621183" cy="621183"/>
          </a:xfrm>
          <a:prstGeom prst="rect">
            <a:avLst/>
          </a:prstGeom>
        </p:spPr>
      </p:pic>
      <p:sp>
        <p:nvSpPr>
          <p:cNvPr id="11" name="Rectangle 10"/>
          <p:cNvSpPr/>
          <p:nvPr/>
        </p:nvSpPr>
        <p:spPr>
          <a:xfrm>
            <a:off x="3775848" y="5317113"/>
            <a:ext cx="1635008" cy="516480"/>
          </a:xfrm>
          <a:prstGeom prst="rect">
            <a:avLst/>
          </a:prstGeom>
          <a:solidFill>
            <a:srgbClr val="FF6600">
              <a:alpha val="57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Consolas"/>
                <a:cs typeface="Consolas"/>
              </a:rPr>
              <a:t>INTERNET</a:t>
            </a:r>
            <a:endParaRPr lang="en-US" dirty="0">
              <a:solidFill>
                <a:srgbClr val="000000"/>
              </a:solidFill>
              <a:latin typeface="Consolas"/>
              <a:cs typeface="Consolas"/>
            </a:endParaRPr>
          </a:p>
        </p:txBody>
      </p:sp>
      <p:cxnSp>
        <p:nvCxnSpPr>
          <p:cNvPr id="12" name="Elbow Connector 11"/>
          <p:cNvCxnSpPr>
            <a:stCxn id="9" idx="2"/>
            <a:endCxn id="11" idx="3"/>
          </p:cNvCxnSpPr>
          <p:nvPr/>
        </p:nvCxnSpPr>
        <p:spPr>
          <a:xfrm rot="5400000">
            <a:off x="5529804" y="5198166"/>
            <a:ext cx="258240" cy="4961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3" name="Elbow Connector 12"/>
          <p:cNvCxnSpPr>
            <a:stCxn id="8" idx="0"/>
            <a:endCxn id="11" idx="1"/>
          </p:cNvCxnSpPr>
          <p:nvPr/>
        </p:nvCxnSpPr>
        <p:spPr>
          <a:xfrm rot="5400000" flipH="1" flipV="1">
            <a:off x="3433634" y="5440423"/>
            <a:ext cx="207283" cy="47714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4" name="Elbow Connector 13"/>
          <p:cNvCxnSpPr>
            <a:stCxn id="7" idx="3"/>
            <a:endCxn id="11" idx="0"/>
          </p:cNvCxnSpPr>
          <p:nvPr/>
        </p:nvCxnSpPr>
        <p:spPr>
          <a:xfrm>
            <a:off x="3609294" y="5006522"/>
            <a:ext cx="984058" cy="310591"/>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5" name="Elbow Connector 14"/>
          <p:cNvCxnSpPr>
            <a:stCxn id="10" idx="1"/>
            <a:endCxn id="11" idx="2"/>
          </p:cNvCxnSpPr>
          <p:nvPr/>
        </p:nvCxnSpPr>
        <p:spPr>
          <a:xfrm rot="10800000">
            <a:off x="4593353" y="5833594"/>
            <a:ext cx="1003047" cy="2596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230076" y="4503359"/>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230076" y="3312628"/>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38" name="TextBox 37"/>
          <p:cNvSpPr txBox="1"/>
          <p:nvPr/>
        </p:nvSpPr>
        <p:spPr>
          <a:xfrm>
            <a:off x="2552327" y="3491660"/>
            <a:ext cx="153122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Basic eventual </a:t>
            </a:r>
          </a:p>
        </p:txBody>
      </p:sp>
      <p:sp>
        <p:nvSpPr>
          <p:cNvPr id="39" name="TextBox 38"/>
          <p:cNvSpPr txBox="1"/>
          <p:nvPr/>
        </p:nvSpPr>
        <p:spPr>
          <a:xfrm>
            <a:off x="4241804" y="3491660"/>
            <a:ext cx="1672253"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Read-my-writes</a:t>
            </a:r>
          </a:p>
        </p:txBody>
      </p:sp>
      <p:sp>
        <p:nvSpPr>
          <p:cNvPr id="40" name="TextBox 39"/>
          <p:cNvSpPr txBox="1"/>
          <p:nvPr/>
        </p:nvSpPr>
        <p:spPr>
          <a:xfrm>
            <a:off x="6193759" y="3491660"/>
            <a:ext cx="79341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Causal</a:t>
            </a:r>
          </a:p>
        </p:txBody>
      </p:sp>
      <p:sp>
        <p:nvSpPr>
          <p:cNvPr id="41" name="TextBox 40"/>
          <p:cNvSpPr txBox="1"/>
          <p:nvPr/>
        </p:nvSpPr>
        <p:spPr>
          <a:xfrm>
            <a:off x="2082419" y="4005201"/>
            <a:ext cx="185178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Monotonic writes</a:t>
            </a:r>
          </a:p>
        </p:txBody>
      </p:sp>
      <p:sp>
        <p:nvSpPr>
          <p:cNvPr id="42" name="TextBox 41"/>
          <p:cNvSpPr txBox="1"/>
          <p:nvPr/>
        </p:nvSpPr>
        <p:spPr>
          <a:xfrm>
            <a:off x="4124056" y="4016233"/>
            <a:ext cx="1946792"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Bounded staleness</a:t>
            </a:r>
          </a:p>
        </p:txBody>
      </p:sp>
      <p:sp>
        <p:nvSpPr>
          <p:cNvPr id="43" name="TextBox 42"/>
          <p:cNvSpPr txBox="1"/>
          <p:nvPr/>
        </p:nvSpPr>
        <p:spPr>
          <a:xfrm>
            <a:off x="7151723" y="3491660"/>
            <a:ext cx="173252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 committed</a:t>
            </a:r>
          </a:p>
        </p:txBody>
      </p:sp>
      <p:sp>
        <p:nvSpPr>
          <p:cNvPr id="44" name="TextBox 43"/>
          <p:cNvSpPr txBox="1"/>
          <p:nvPr/>
        </p:nvSpPr>
        <p:spPr>
          <a:xfrm>
            <a:off x="6228965" y="4005201"/>
            <a:ext cx="265878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Parallel Snapshot Isolation</a:t>
            </a:r>
          </a:p>
        </p:txBody>
      </p:sp>
      <p:sp>
        <p:nvSpPr>
          <p:cNvPr id="46" name="Rounded Rectangle 45"/>
          <p:cNvSpPr/>
          <p:nvPr/>
        </p:nvSpPr>
        <p:spPr>
          <a:xfrm>
            <a:off x="405252" y="3491660"/>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Store Consistency Levels</a:t>
            </a:r>
            <a:endParaRPr lang="en-US" dirty="0"/>
          </a:p>
        </p:txBody>
      </p:sp>
      <p:sp>
        <p:nvSpPr>
          <p:cNvPr id="49" name="Rounded Rectangle 48"/>
          <p:cNvSpPr/>
          <p:nvPr/>
        </p:nvSpPr>
        <p:spPr>
          <a:xfrm>
            <a:off x="405252" y="4692481"/>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Eventually Consistent Data Stores</a:t>
            </a:r>
            <a:endParaRPr lang="en-US" dirty="0"/>
          </a:p>
        </p:txBody>
      </p:sp>
      <p:pic>
        <p:nvPicPr>
          <p:cNvPr id="50" name="Picture 49" descr="Custom:  Picture 2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45511" y="2217125"/>
            <a:ext cx="741558" cy="856500"/>
          </a:xfrm>
          <a:prstGeom prst="rect">
            <a:avLst/>
          </a:prstGeom>
        </p:spPr>
      </p:pic>
      <p:sp>
        <p:nvSpPr>
          <p:cNvPr id="53" name="TextBox 52"/>
          <p:cNvSpPr txBox="1"/>
          <p:nvPr/>
        </p:nvSpPr>
        <p:spPr>
          <a:xfrm>
            <a:off x="2231927" y="671880"/>
            <a:ext cx="1326881" cy="369332"/>
          </a:xfrm>
          <a:prstGeom prst="rect">
            <a:avLst/>
          </a:prstGeom>
          <a:noFill/>
        </p:spPr>
        <p:txBody>
          <a:bodyPr wrap="none" rtlCol="0">
            <a:spAutoFit/>
          </a:bodyPr>
          <a:lstStyle/>
          <a:p>
            <a:r>
              <a:rPr lang="en-US" dirty="0" smtClean="0">
                <a:latin typeface="Consolas"/>
                <a:cs typeface="Consolas"/>
              </a:rPr>
              <a:t>deposit()</a:t>
            </a:r>
            <a:endParaRPr lang="en-US" dirty="0">
              <a:latin typeface="Consolas"/>
              <a:cs typeface="Consolas"/>
            </a:endParaRPr>
          </a:p>
        </p:txBody>
      </p:sp>
      <p:sp>
        <p:nvSpPr>
          <p:cNvPr id="54" name="TextBox 53"/>
          <p:cNvSpPr txBox="1"/>
          <p:nvPr/>
        </p:nvSpPr>
        <p:spPr>
          <a:xfrm>
            <a:off x="3690900" y="671880"/>
            <a:ext cx="1466617" cy="369332"/>
          </a:xfrm>
          <a:prstGeom prst="rect">
            <a:avLst/>
          </a:prstGeom>
          <a:noFill/>
        </p:spPr>
        <p:txBody>
          <a:bodyPr wrap="none" rtlCol="0">
            <a:spAutoFit/>
          </a:bodyPr>
          <a:lstStyle/>
          <a:p>
            <a:r>
              <a:rPr lang="en-US" dirty="0" smtClean="0">
                <a:latin typeface="Consolas"/>
                <a:cs typeface="Consolas"/>
              </a:rPr>
              <a:t>withdraw()</a:t>
            </a:r>
            <a:endParaRPr lang="en-US" dirty="0">
              <a:latin typeface="Consolas"/>
              <a:cs typeface="Consolas"/>
            </a:endParaRPr>
          </a:p>
        </p:txBody>
      </p:sp>
      <p:sp>
        <p:nvSpPr>
          <p:cNvPr id="55" name="TextBox 54"/>
          <p:cNvSpPr txBox="1"/>
          <p:nvPr/>
        </p:nvSpPr>
        <p:spPr>
          <a:xfrm>
            <a:off x="6583742" y="671880"/>
            <a:ext cx="819230" cy="369332"/>
          </a:xfrm>
          <a:prstGeom prst="rect">
            <a:avLst/>
          </a:prstGeom>
          <a:noFill/>
        </p:spPr>
        <p:txBody>
          <a:bodyPr wrap="none" rtlCol="0">
            <a:spAutoFit/>
          </a:bodyPr>
          <a:lstStyle/>
          <a:p>
            <a:r>
              <a:rPr lang="en-US" dirty="0" smtClean="0">
                <a:latin typeface="Consolas"/>
                <a:cs typeface="Consolas"/>
              </a:rPr>
              <a:t>bid()</a:t>
            </a:r>
            <a:endParaRPr lang="en-US" dirty="0">
              <a:latin typeface="Consolas"/>
              <a:cs typeface="Consolas"/>
            </a:endParaRPr>
          </a:p>
        </p:txBody>
      </p:sp>
      <p:sp>
        <p:nvSpPr>
          <p:cNvPr id="56" name="TextBox 55"/>
          <p:cNvSpPr txBox="1"/>
          <p:nvPr/>
        </p:nvSpPr>
        <p:spPr>
          <a:xfrm>
            <a:off x="5349818" y="671880"/>
            <a:ext cx="1073055" cy="369332"/>
          </a:xfrm>
          <a:prstGeom prst="rect">
            <a:avLst/>
          </a:prstGeom>
          <a:noFill/>
        </p:spPr>
        <p:txBody>
          <a:bodyPr wrap="none" rtlCol="0">
            <a:spAutoFit/>
          </a:bodyPr>
          <a:lstStyle/>
          <a:p>
            <a:r>
              <a:rPr lang="en-US" dirty="0" smtClean="0">
                <a:latin typeface="Consolas"/>
                <a:cs typeface="Consolas"/>
              </a:rPr>
              <a:t>tweet()</a:t>
            </a:r>
            <a:endParaRPr lang="en-US" dirty="0">
              <a:latin typeface="Consolas"/>
              <a:cs typeface="Consolas"/>
            </a:endParaRPr>
          </a:p>
        </p:txBody>
      </p:sp>
      <p:cxnSp>
        <p:nvCxnSpPr>
          <p:cNvPr id="58" name="Curved Connector 57"/>
          <p:cNvCxnSpPr>
            <a:stCxn id="53" idx="2"/>
            <a:endCxn id="38" idx="0"/>
          </p:cNvCxnSpPr>
          <p:nvPr/>
        </p:nvCxnSpPr>
        <p:spPr>
          <a:xfrm rot="16200000" flipH="1">
            <a:off x="1881430" y="2055150"/>
            <a:ext cx="2450448" cy="422572"/>
          </a:xfrm>
          <a:prstGeom prst="curvedConnector3">
            <a:avLst>
              <a:gd name="adj1" fmla="val 50000"/>
            </a:avLst>
          </a:prstGeom>
          <a:ln>
            <a:solidFill>
              <a:schemeClr val="tx1"/>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62" name="Curved Connector 61"/>
          <p:cNvCxnSpPr>
            <a:stCxn id="54" idx="2"/>
            <a:endCxn id="43" idx="0"/>
          </p:cNvCxnSpPr>
          <p:nvPr/>
        </p:nvCxnSpPr>
        <p:spPr>
          <a:xfrm rot="16200000" flipH="1">
            <a:off x="4995874" y="469547"/>
            <a:ext cx="2450448" cy="3593778"/>
          </a:xfrm>
          <a:prstGeom prst="curvedConnector3">
            <a:avLst/>
          </a:prstGeom>
          <a:ln>
            <a:solidFill>
              <a:srgbClr val="0000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63" name="Curved Connector 62"/>
          <p:cNvCxnSpPr>
            <a:stCxn id="55" idx="2"/>
            <a:endCxn id="42" idx="0"/>
          </p:cNvCxnSpPr>
          <p:nvPr/>
        </p:nvCxnSpPr>
        <p:spPr>
          <a:xfrm rot="5400000">
            <a:off x="4557895" y="1580770"/>
            <a:ext cx="2975021" cy="1895905"/>
          </a:xfrm>
          <a:prstGeom prst="curvedConnector3">
            <a:avLst>
              <a:gd name="adj1" fmla="val 50000"/>
            </a:avLst>
          </a:prstGeom>
          <a:ln>
            <a:solidFill>
              <a:srgbClr val="0000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67" name="Curved Connector 66"/>
          <p:cNvCxnSpPr>
            <a:stCxn id="56" idx="2"/>
            <a:endCxn id="40" idx="0"/>
          </p:cNvCxnSpPr>
          <p:nvPr/>
        </p:nvCxnSpPr>
        <p:spPr>
          <a:xfrm rot="16200000" flipH="1">
            <a:off x="5013183" y="1914374"/>
            <a:ext cx="2450448" cy="704123"/>
          </a:xfrm>
          <a:prstGeom prst="curvedConnector3">
            <a:avLst/>
          </a:prstGeom>
          <a:ln>
            <a:solidFill>
              <a:srgbClr val="000000"/>
            </a:solidFill>
            <a:prstDash val="solid"/>
            <a:tailEnd type="arrow"/>
          </a:ln>
        </p:spPr>
        <p:style>
          <a:lnRef idx="2">
            <a:schemeClr val="accent1"/>
          </a:lnRef>
          <a:fillRef idx="0">
            <a:schemeClr val="accent1"/>
          </a:fillRef>
          <a:effectRef idx="1">
            <a:schemeClr val="accent1"/>
          </a:effectRef>
          <a:fontRef idx="minor">
            <a:schemeClr val="tx1"/>
          </a:fontRef>
        </p:style>
      </p:cxnSp>
      <p:sp>
        <p:nvSpPr>
          <p:cNvPr id="84" name="Rounded Rectangle 83"/>
          <p:cNvSpPr/>
          <p:nvPr/>
        </p:nvSpPr>
        <p:spPr>
          <a:xfrm>
            <a:off x="408754" y="424586"/>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Application invariants</a:t>
            </a:r>
            <a:endParaRPr lang="en-US" dirty="0"/>
          </a:p>
        </p:txBody>
      </p:sp>
      <p:pic>
        <p:nvPicPr>
          <p:cNvPr id="88" name="Picture 8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97175" y="1689768"/>
            <a:ext cx="1482415" cy="1232745"/>
          </a:xfrm>
          <a:prstGeom prst="rect">
            <a:avLst/>
          </a:prstGeom>
        </p:spPr>
      </p:pic>
      <p:cxnSp>
        <p:nvCxnSpPr>
          <p:cNvPr id="83" name="Straight Connector 82"/>
          <p:cNvCxnSpPr/>
          <p:nvPr/>
        </p:nvCxnSpPr>
        <p:spPr>
          <a:xfrm>
            <a:off x="233578" y="1492468"/>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spTree>
    <p:custDataLst>
      <p:tags r:id="rId1"/>
    </p:custDataLst>
    <p:extLst>
      <p:ext uri="{BB962C8B-B14F-4D97-AF65-F5344CB8AC3E}">
        <p14:creationId xmlns:p14="http://schemas.microsoft.com/office/powerpoint/2010/main" val="1854752999"/>
      </p:ext>
    </p:extLst>
  </p:cSld>
  <p:clrMapOvr>
    <a:masterClrMapping/>
  </p:clrMapOvr>
  <mc:AlternateContent xmlns:mc="http://schemas.openxmlformats.org/markup-compatibility/2006" xmlns:p14="http://schemas.microsoft.com/office/powerpoint/2010/main">
    <mc:Choice Requires="p14">
      <p:transition spd="slow" p14:dur="2000" advTm="27507"/>
    </mc:Choice>
    <mc:Fallback xmlns="">
      <p:transition xmlns:p14="http://schemas.microsoft.com/office/powerpoint/2010/main" spd="slow" advTm="2750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wipe(up)">
                                      <p:cBhvr>
                                        <p:cTn id="11" dur="500"/>
                                        <p:tgtEl>
                                          <p:spTgt spid="58"/>
                                        </p:tgtEl>
                                      </p:cBhvr>
                                    </p:animEffect>
                                  </p:childTnLst>
                                </p:cTn>
                              </p:par>
                              <p:par>
                                <p:cTn id="12" presetID="22" presetClass="entr" presetSubtype="1" fill="hold" nodeType="with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wipe(up)">
                                      <p:cBhvr>
                                        <p:cTn id="14" dur="500"/>
                                        <p:tgtEl>
                                          <p:spTgt spid="63"/>
                                        </p:tgtEl>
                                      </p:cBhvr>
                                    </p:animEffect>
                                  </p:childTnLst>
                                </p:cTn>
                              </p:par>
                              <p:par>
                                <p:cTn id="15" presetID="22" presetClass="entr" presetSubtype="1"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wipe(up)">
                                      <p:cBhvr>
                                        <p:cTn id="17" dur="500"/>
                                        <p:tgtEl>
                                          <p:spTgt spid="62"/>
                                        </p:tgtEl>
                                      </p:cBhvr>
                                    </p:animEffect>
                                  </p:childTnLst>
                                </p:cTn>
                              </p:par>
                              <p:par>
                                <p:cTn id="18" presetID="22" presetClass="entr" presetSubtype="1" fill="hold" nodeType="withEffect">
                                  <p:stCondLst>
                                    <p:cond delay="0"/>
                                  </p:stCondLst>
                                  <p:childTnLst>
                                    <p:set>
                                      <p:cBhvr>
                                        <p:cTn id="19" dur="1" fill="hold">
                                          <p:stCondLst>
                                            <p:cond delay="0"/>
                                          </p:stCondLst>
                                        </p:cTn>
                                        <p:tgtEl>
                                          <p:spTgt spid="67"/>
                                        </p:tgtEl>
                                        <p:attrNameLst>
                                          <p:attrName>style.visibility</p:attrName>
                                        </p:attrNameLst>
                                      </p:cBhvr>
                                      <p:to>
                                        <p:strVal val="visible"/>
                                      </p:to>
                                    </p:set>
                                    <p:animEffect transition="in" filter="wipe(up)">
                                      <p:cBhvr>
                                        <p:cTn id="20" dur="500"/>
                                        <p:tgtEl>
                                          <p:spTgt spid="67"/>
                                        </p:tgtEl>
                                      </p:cBhvr>
                                    </p:animEffect>
                                  </p:childTnLst>
                                </p:cTn>
                              </p:par>
                              <p:par>
                                <p:cTn id="21" presetID="1" presetClass="entr" presetSubtype="0" fill="hold" nodeType="with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3.88889E-6 1.85185E-6 L 0.74618 -0.26783 " pathEditMode="relative" rAng="0" ptsTypes="AA">
                                      <p:cBhvr>
                                        <p:cTn id="26" dur="1000" fill="hold"/>
                                        <p:tgtEl>
                                          <p:spTgt spid="50"/>
                                        </p:tgtEl>
                                        <p:attrNameLst>
                                          <p:attrName>ppt_x</p:attrName>
                                          <p:attrName>ppt_y</p:attrName>
                                        </p:attrNameLst>
                                      </p:cBhvr>
                                      <p:rCtr x="37309" y="-13403"/>
                                    </p:animMotion>
                                  </p:childTnLst>
                                </p:cTn>
                              </p:par>
                              <p:par>
                                <p:cTn id="27" presetID="10" presetClass="exit" presetSubtype="0" fill="hold" nodeType="withEffect">
                                  <p:stCondLst>
                                    <p:cond delay="0"/>
                                  </p:stCondLst>
                                  <p:childTnLst>
                                    <p:animEffect transition="out" filter="fade">
                                      <p:cBhvr>
                                        <p:cTn id="28" dur="1000"/>
                                        <p:tgtEl>
                                          <p:spTgt spid="58"/>
                                        </p:tgtEl>
                                      </p:cBhvr>
                                    </p:animEffect>
                                    <p:set>
                                      <p:cBhvr>
                                        <p:cTn id="29" dur="1" fill="hold">
                                          <p:stCondLst>
                                            <p:cond delay="999"/>
                                          </p:stCondLst>
                                        </p:cTn>
                                        <p:tgtEl>
                                          <p:spTgt spid="58"/>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1000"/>
                                        <p:tgtEl>
                                          <p:spTgt spid="63"/>
                                        </p:tgtEl>
                                      </p:cBhvr>
                                    </p:animEffect>
                                    <p:set>
                                      <p:cBhvr>
                                        <p:cTn id="32" dur="1" fill="hold">
                                          <p:stCondLst>
                                            <p:cond delay="999"/>
                                          </p:stCondLst>
                                        </p:cTn>
                                        <p:tgtEl>
                                          <p:spTgt spid="63"/>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1000"/>
                                        <p:tgtEl>
                                          <p:spTgt spid="62"/>
                                        </p:tgtEl>
                                      </p:cBhvr>
                                    </p:animEffect>
                                    <p:set>
                                      <p:cBhvr>
                                        <p:cTn id="35" dur="1" fill="hold">
                                          <p:stCondLst>
                                            <p:cond delay="999"/>
                                          </p:stCondLst>
                                        </p:cTn>
                                        <p:tgtEl>
                                          <p:spTgt spid="62"/>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1000"/>
                                        <p:tgtEl>
                                          <p:spTgt spid="67"/>
                                        </p:tgtEl>
                                      </p:cBhvr>
                                    </p:animEffect>
                                    <p:set>
                                      <p:cBhvr>
                                        <p:cTn id="38" dur="1" fill="hold">
                                          <p:stCondLst>
                                            <p:cond delay="999"/>
                                          </p:stCondLst>
                                        </p:cTn>
                                        <p:tgtEl>
                                          <p:spTgt spid="67"/>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88"/>
                                        </p:tgtEl>
                                      </p:cBhvr>
                                    </p:animEffect>
                                    <p:set>
                                      <p:cBhvr>
                                        <p:cTn id="41" dur="1" fill="hold">
                                          <p:stCondLst>
                                            <p:cond delay="499"/>
                                          </p:stCondLst>
                                        </p:cTn>
                                        <p:tgtEl>
                                          <p:spTgt spid="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690717" y="5461873"/>
            <a:ext cx="871991" cy="584506"/>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90469" y="4853172"/>
            <a:ext cx="972239" cy="30670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505658" y="6245776"/>
            <a:ext cx="1292130" cy="397976"/>
          </a:xfrm>
          <a:prstGeom prst="rect">
            <a:avLst/>
          </a:prstGeom>
        </p:spPr>
      </p:pic>
      <p:pic>
        <p:nvPicPr>
          <p:cNvPr id="7" name="Picture 6" descr="Custom:  Picture 3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988111" y="4695930"/>
            <a:ext cx="621183" cy="621183"/>
          </a:xfrm>
          <a:prstGeom prst="rect">
            <a:avLst/>
          </a:prstGeom>
        </p:spPr>
      </p:pic>
      <p:pic>
        <p:nvPicPr>
          <p:cNvPr id="8" name="Picture 7" descr="Custom:  Picture 3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988111" y="5782636"/>
            <a:ext cx="621183" cy="621183"/>
          </a:xfrm>
          <a:prstGeom prst="rect">
            <a:avLst/>
          </a:prstGeom>
        </p:spPr>
      </p:pic>
      <p:pic>
        <p:nvPicPr>
          <p:cNvPr id="9" name="Picture 8" descr="Custom:  Picture 3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596399" y="4695930"/>
            <a:ext cx="621183" cy="621183"/>
          </a:xfrm>
          <a:prstGeom prst="rect">
            <a:avLst/>
          </a:prstGeom>
        </p:spPr>
      </p:pic>
      <p:pic>
        <p:nvPicPr>
          <p:cNvPr id="10" name="Picture 9" descr="Custom:  Picture 3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596399" y="5782636"/>
            <a:ext cx="621183" cy="621183"/>
          </a:xfrm>
          <a:prstGeom prst="rect">
            <a:avLst/>
          </a:prstGeom>
        </p:spPr>
      </p:pic>
      <p:sp>
        <p:nvSpPr>
          <p:cNvPr id="11" name="Rectangle 10"/>
          <p:cNvSpPr/>
          <p:nvPr/>
        </p:nvSpPr>
        <p:spPr>
          <a:xfrm>
            <a:off x="3775848" y="5317113"/>
            <a:ext cx="1635008" cy="516480"/>
          </a:xfrm>
          <a:prstGeom prst="rect">
            <a:avLst/>
          </a:prstGeom>
          <a:solidFill>
            <a:srgbClr val="FF6600">
              <a:alpha val="57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Consolas"/>
                <a:cs typeface="Consolas"/>
              </a:rPr>
              <a:t>INTERNET</a:t>
            </a:r>
            <a:endParaRPr lang="en-US" dirty="0">
              <a:solidFill>
                <a:srgbClr val="000000"/>
              </a:solidFill>
              <a:latin typeface="Consolas"/>
              <a:cs typeface="Consolas"/>
            </a:endParaRPr>
          </a:p>
        </p:txBody>
      </p:sp>
      <p:cxnSp>
        <p:nvCxnSpPr>
          <p:cNvPr id="12" name="Elbow Connector 11"/>
          <p:cNvCxnSpPr>
            <a:stCxn id="9" idx="2"/>
            <a:endCxn id="11" idx="3"/>
          </p:cNvCxnSpPr>
          <p:nvPr/>
        </p:nvCxnSpPr>
        <p:spPr>
          <a:xfrm rot="5400000">
            <a:off x="5529804" y="5198166"/>
            <a:ext cx="258240" cy="4961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3" name="Elbow Connector 12"/>
          <p:cNvCxnSpPr>
            <a:stCxn id="8" idx="0"/>
            <a:endCxn id="11" idx="1"/>
          </p:cNvCxnSpPr>
          <p:nvPr/>
        </p:nvCxnSpPr>
        <p:spPr>
          <a:xfrm rot="5400000" flipH="1" flipV="1">
            <a:off x="3433634" y="5440423"/>
            <a:ext cx="207283" cy="47714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4" name="Elbow Connector 13"/>
          <p:cNvCxnSpPr>
            <a:stCxn id="7" idx="3"/>
            <a:endCxn id="11" idx="0"/>
          </p:cNvCxnSpPr>
          <p:nvPr/>
        </p:nvCxnSpPr>
        <p:spPr>
          <a:xfrm>
            <a:off x="3609294" y="5006522"/>
            <a:ext cx="984058" cy="310591"/>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5" name="Elbow Connector 14"/>
          <p:cNvCxnSpPr>
            <a:stCxn id="10" idx="1"/>
            <a:endCxn id="11" idx="2"/>
          </p:cNvCxnSpPr>
          <p:nvPr/>
        </p:nvCxnSpPr>
        <p:spPr>
          <a:xfrm rot="10800000">
            <a:off x="4593353" y="5833594"/>
            <a:ext cx="1003047" cy="2596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230076" y="4503359"/>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230076" y="3312628"/>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38" name="TextBox 37"/>
          <p:cNvSpPr txBox="1"/>
          <p:nvPr/>
        </p:nvSpPr>
        <p:spPr>
          <a:xfrm>
            <a:off x="2552327" y="3491660"/>
            <a:ext cx="153122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Basic eventual </a:t>
            </a:r>
          </a:p>
        </p:txBody>
      </p:sp>
      <p:sp>
        <p:nvSpPr>
          <p:cNvPr id="39" name="TextBox 38"/>
          <p:cNvSpPr txBox="1"/>
          <p:nvPr/>
        </p:nvSpPr>
        <p:spPr>
          <a:xfrm>
            <a:off x="4241804" y="3491660"/>
            <a:ext cx="1672253"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Read-my-writes</a:t>
            </a:r>
          </a:p>
        </p:txBody>
      </p:sp>
      <p:sp>
        <p:nvSpPr>
          <p:cNvPr id="40" name="TextBox 39"/>
          <p:cNvSpPr txBox="1"/>
          <p:nvPr/>
        </p:nvSpPr>
        <p:spPr>
          <a:xfrm>
            <a:off x="6193759" y="3491660"/>
            <a:ext cx="79341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Causal</a:t>
            </a:r>
          </a:p>
        </p:txBody>
      </p:sp>
      <p:sp>
        <p:nvSpPr>
          <p:cNvPr id="41" name="TextBox 40"/>
          <p:cNvSpPr txBox="1"/>
          <p:nvPr/>
        </p:nvSpPr>
        <p:spPr>
          <a:xfrm>
            <a:off x="2082419" y="4005201"/>
            <a:ext cx="185178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Monotonic writes</a:t>
            </a:r>
          </a:p>
        </p:txBody>
      </p:sp>
      <p:sp>
        <p:nvSpPr>
          <p:cNvPr id="42" name="TextBox 41"/>
          <p:cNvSpPr txBox="1"/>
          <p:nvPr/>
        </p:nvSpPr>
        <p:spPr>
          <a:xfrm>
            <a:off x="4124056" y="4016233"/>
            <a:ext cx="1946792"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Bounded staleness</a:t>
            </a:r>
          </a:p>
        </p:txBody>
      </p:sp>
      <p:sp>
        <p:nvSpPr>
          <p:cNvPr id="43" name="TextBox 42"/>
          <p:cNvSpPr txBox="1"/>
          <p:nvPr/>
        </p:nvSpPr>
        <p:spPr>
          <a:xfrm>
            <a:off x="7151723" y="3491660"/>
            <a:ext cx="173252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 committed</a:t>
            </a:r>
          </a:p>
        </p:txBody>
      </p:sp>
      <p:sp>
        <p:nvSpPr>
          <p:cNvPr id="44" name="TextBox 43"/>
          <p:cNvSpPr txBox="1"/>
          <p:nvPr/>
        </p:nvSpPr>
        <p:spPr>
          <a:xfrm>
            <a:off x="6228965" y="4005201"/>
            <a:ext cx="265878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Parallel Snapshot Isolation</a:t>
            </a:r>
          </a:p>
        </p:txBody>
      </p:sp>
      <p:sp>
        <p:nvSpPr>
          <p:cNvPr id="46" name="Rounded Rectangle 45"/>
          <p:cNvSpPr/>
          <p:nvPr/>
        </p:nvSpPr>
        <p:spPr>
          <a:xfrm>
            <a:off x="405252" y="3491660"/>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Store Consistency Levels</a:t>
            </a:r>
            <a:endParaRPr lang="en-US" dirty="0"/>
          </a:p>
        </p:txBody>
      </p:sp>
      <p:sp>
        <p:nvSpPr>
          <p:cNvPr id="49" name="Rounded Rectangle 48"/>
          <p:cNvSpPr/>
          <p:nvPr/>
        </p:nvSpPr>
        <p:spPr>
          <a:xfrm>
            <a:off x="405252" y="4692481"/>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Eventually Consistent Data Stores</a:t>
            </a:r>
            <a:endParaRPr lang="en-US" dirty="0"/>
          </a:p>
        </p:txBody>
      </p:sp>
      <p:pic>
        <p:nvPicPr>
          <p:cNvPr id="37" name="Picture 36" descr="Custom:  Picture 4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668581" y="380347"/>
            <a:ext cx="741558" cy="856500"/>
          </a:xfrm>
          <a:prstGeom prst="rect">
            <a:avLst/>
          </a:prstGeom>
        </p:spPr>
      </p:pic>
      <p:sp>
        <p:nvSpPr>
          <p:cNvPr id="53" name="TextBox 52"/>
          <p:cNvSpPr txBox="1"/>
          <p:nvPr/>
        </p:nvSpPr>
        <p:spPr>
          <a:xfrm>
            <a:off x="2231927" y="671880"/>
            <a:ext cx="1326881" cy="369332"/>
          </a:xfrm>
          <a:prstGeom prst="rect">
            <a:avLst/>
          </a:prstGeom>
          <a:noFill/>
        </p:spPr>
        <p:txBody>
          <a:bodyPr wrap="none" rtlCol="0">
            <a:spAutoFit/>
          </a:bodyPr>
          <a:lstStyle/>
          <a:p>
            <a:r>
              <a:rPr lang="en-US" dirty="0" smtClean="0">
                <a:latin typeface="Consolas"/>
                <a:cs typeface="Consolas"/>
              </a:rPr>
              <a:t>deposit()</a:t>
            </a:r>
            <a:endParaRPr lang="en-US" dirty="0">
              <a:latin typeface="Consolas"/>
              <a:cs typeface="Consolas"/>
            </a:endParaRPr>
          </a:p>
        </p:txBody>
      </p:sp>
      <p:sp>
        <p:nvSpPr>
          <p:cNvPr id="54" name="TextBox 53"/>
          <p:cNvSpPr txBox="1"/>
          <p:nvPr/>
        </p:nvSpPr>
        <p:spPr>
          <a:xfrm>
            <a:off x="3690900" y="671880"/>
            <a:ext cx="1466617" cy="369332"/>
          </a:xfrm>
          <a:prstGeom prst="rect">
            <a:avLst/>
          </a:prstGeom>
          <a:noFill/>
        </p:spPr>
        <p:txBody>
          <a:bodyPr wrap="none" rtlCol="0">
            <a:spAutoFit/>
          </a:bodyPr>
          <a:lstStyle/>
          <a:p>
            <a:r>
              <a:rPr lang="en-US" dirty="0" smtClean="0">
                <a:latin typeface="Consolas"/>
                <a:cs typeface="Consolas"/>
              </a:rPr>
              <a:t>withdraw()</a:t>
            </a:r>
            <a:endParaRPr lang="en-US" dirty="0">
              <a:latin typeface="Consolas"/>
              <a:cs typeface="Consolas"/>
            </a:endParaRPr>
          </a:p>
        </p:txBody>
      </p:sp>
      <p:sp>
        <p:nvSpPr>
          <p:cNvPr id="55" name="TextBox 54"/>
          <p:cNvSpPr txBox="1"/>
          <p:nvPr/>
        </p:nvSpPr>
        <p:spPr>
          <a:xfrm>
            <a:off x="6583742" y="671880"/>
            <a:ext cx="819230" cy="369332"/>
          </a:xfrm>
          <a:prstGeom prst="rect">
            <a:avLst/>
          </a:prstGeom>
          <a:noFill/>
        </p:spPr>
        <p:txBody>
          <a:bodyPr wrap="none" rtlCol="0">
            <a:spAutoFit/>
          </a:bodyPr>
          <a:lstStyle/>
          <a:p>
            <a:r>
              <a:rPr lang="en-US" dirty="0" smtClean="0">
                <a:latin typeface="Consolas"/>
                <a:cs typeface="Consolas"/>
              </a:rPr>
              <a:t>bid()</a:t>
            </a:r>
            <a:endParaRPr lang="en-US" dirty="0">
              <a:latin typeface="Consolas"/>
              <a:cs typeface="Consolas"/>
            </a:endParaRPr>
          </a:p>
        </p:txBody>
      </p:sp>
      <p:sp>
        <p:nvSpPr>
          <p:cNvPr id="56" name="TextBox 55"/>
          <p:cNvSpPr txBox="1"/>
          <p:nvPr/>
        </p:nvSpPr>
        <p:spPr>
          <a:xfrm>
            <a:off x="5349818" y="671880"/>
            <a:ext cx="1073055" cy="369332"/>
          </a:xfrm>
          <a:prstGeom prst="rect">
            <a:avLst/>
          </a:prstGeom>
          <a:noFill/>
        </p:spPr>
        <p:txBody>
          <a:bodyPr wrap="none" rtlCol="0">
            <a:spAutoFit/>
          </a:bodyPr>
          <a:lstStyle/>
          <a:p>
            <a:r>
              <a:rPr lang="en-US" dirty="0" smtClean="0">
                <a:latin typeface="Consolas"/>
                <a:cs typeface="Consolas"/>
              </a:rPr>
              <a:t>tweet()</a:t>
            </a:r>
            <a:endParaRPr lang="en-US" dirty="0">
              <a:latin typeface="Consolas"/>
              <a:cs typeface="Consolas"/>
            </a:endParaRPr>
          </a:p>
        </p:txBody>
      </p:sp>
      <p:sp>
        <p:nvSpPr>
          <p:cNvPr id="84" name="Rounded Rectangle 83"/>
          <p:cNvSpPr/>
          <p:nvPr/>
        </p:nvSpPr>
        <p:spPr>
          <a:xfrm>
            <a:off x="408754" y="424586"/>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Application invariants</a:t>
            </a:r>
            <a:endParaRPr lang="en-US" dirty="0"/>
          </a:p>
        </p:txBody>
      </p:sp>
      <p:cxnSp>
        <p:nvCxnSpPr>
          <p:cNvPr id="83" name="Straight Connector 82"/>
          <p:cNvCxnSpPr/>
          <p:nvPr/>
        </p:nvCxnSpPr>
        <p:spPr>
          <a:xfrm>
            <a:off x="233578" y="1492468"/>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45" name="TextBox 44" descr="Custom:  Can we automate the process of mapping  application invariants to store consistency levels?"/>
          <p:cNvSpPr txBox="1"/>
          <p:nvPr/>
        </p:nvSpPr>
        <p:spPr>
          <a:xfrm>
            <a:off x="865318" y="1965197"/>
            <a:ext cx="7463075" cy="830997"/>
          </a:xfrm>
          <a:prstGeom prst="rect">
            <a:avLst/>
          </a:prstGeom>
          <a:noFill/>
        </p:spPr>
        <p:txBody>
          <a:bodyPr wrap="none" rtlCol="0">
            <a:spAutoFit/>
          </a:bodyPr>
          <a:lstStyle/>
          <a:p>
            <a:pPr algn="ctr"/>
            <a:r>
              <a:rPr lang="en-US" sz="2400" i="1" dirty="0" smtClean="0">
                <a:solidFill>
                  <a:srgbClr val="0000FF"/>
                </a:solidFill>
                <a:latin typeface="Minion Pro"/>
                <a:cs typeface="Minion Pro"/>
              </a:rPr>
              <a:t>Can we automate the process of mapping </a:t>
            </a:r>
          </a:p>
          <a:p>
            <a:pPr algn="ctr"/>
            <a:r>
              <a:rPr lang="en-US" sz="2400" i="1" dirty="0" smtClean="0">
                <a:solidFill>
                  <a:srgbClr val="0000FF"/>
                </a:solidFill>
                <a:latin typeface="Minion Pro"/>
                <a:cs typeface="Minion Pro"/>
              </a:rPr>
              <a:t>application requirements to store consistency levels?</a:t>
            </a:r>
            <a:endParaRPr lang="en-US" sz="2400" i="1" dirty="0">
              <a:solidFill>
                <a:srgbClr val="0000FF"/>
              </a:solidFill>
              <a:latin typeface="Minion Pro"/>
              <a:cs typeface="Minion Pro"/>
            </a:endParaRPr>
          </a:p>
        </p:txBody>
      </p:sp>
    </p:spTree>
    <p:custDataLst>
      <p:tags r:id="rId1"/>
    </p:custDataLst>
    <p:extLst>
      <p:ext uri="{BB962C8B-B14F-4D97-AF65-F5344CB8AC3E}">
        <p14:creationId xmlns:p14="http://schemas.microsoft.com/office/powerpoint/2010/main" val="4146753035"/>
      </p:ext>
    </p:extLst>
  </p:cSld>
  <p:clrMapOvr>
    <a:masterClrMapping/>
  </p:clrMapOvr>
  <mc:AlternateContent xmlns:mc="http://schemas.openxmlformats.org/markup-compatibility/2006" xmlns:p14="http://schemas.microsoft.com/office/powerpoint/2010/main">
    <mc:Choice Requires="p14">
      <p:transition spd="slow" p14:dur="2000" advTm="18539"/>
    </mc:Choice>
    <mc:Fallback xmlns="">
      <p:transition xmlns:p14="http://schemas.microsoft.com/office/powerpoint/2010/main" spd="slow" advTm="18539"/>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15"/>
                                        </p:tgtEl>
                                      </p:cBhvr>
                                    </p:animEffect>
                                    <p:set>
                                      <p:cBhvr>
                                        <p:cTn id="40" dur="1" fill="hold">
                                          <p:stCondLst>
                                            <p:cond delay="499"/>
                                          </p:stCondLst>
                                        </p:cTn>
                                        <p:tgtEl>
                                          <p:spTgt spid="15"/>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29"/>
                                        </p:tgtEl>
                                      </p:cBhvr>
                                    </p:animEffect>
                                    <p:set>
                                      <p:cBhvr>
                                        <p:cTn id="43" dur="1" fill="hold">
                                          <p:stCondLst>
                                            <p:cond delay="499"/>
                                          </p:stCondLst>
                                        </p:cTn>
                                        <p:tgtEl>
                                          <p:spTgt spid="29"/>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30"/>
                                        </p:tgtEl>
                                      </p:cBhvr>
                                    </p:animEffect>
                                    <p:set>
                                      <p:cBhvr>
                                        <p:cTn id="46" dur="1" fill="hold">
                                          <p:stCondLst>
                                            <p:cond delay="499"/>
                                          </p:stCondLst>
                                        </p:cTn>
                                        <p:tgtEl>
                                          <p:spTgt spid="30"/>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38"/>
                                        </p:tgtEl>
                                      </p:cBhvr>
                                    </p:animEffect>
                                    <p:set>
                                      <p:cBhvr>
                                        <p:cTn id="49" dur="1" fill="hold">
                                          <p:stCondLst>
                                            <p:cond delay="499"/>
                                          </p:stCondLst>
                                        </p:cTn>
                                        <p:tgtEl>
                                          <p:spTgt spid="38"/>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39"/>
                                        </p:tgtEl>
                                      </p:cBhvr>
                                    </p:animEffect>
                                    <p:set>
                                      <p:cBhvr>
                                        <p:cTn id="52" dur="1" fill="hold">
                                          <p:stCondLst>
                                            <p:cond delay="499"/>
                                          </p:stCondLst>
                                        </p:cTn>
                                        <p:tgtEl>
                                          <p:spTgt spid="39"/>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40"/>
                                        </p:tgtEl>
                                      </p:cBhvr>
                                    </p:animEffect>
                                    <p:set>
                                      <p:cBhvr>
                                        <p:cTn id="55" dur="1" fill="hold">
                                          <p:stCondLst>
                                            <p:cond delay="499"/>
                                          </p:stCondLst>
                                        </p:cTn>
                                        <p:tgtEl>
                                          <p:spTgt spid="40"/>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41"/>
                                        </p:tgtEl>
                                      </p:cBhvr>
                                    </p:animEffect>
                                    <p:set>
                                      <p:cBhvr>
                                        <p:cTn id="58" dur="1" fill="hold">
                                          <p:stCondLst>
                                            <p:cond delay="499"/>
                                          </p:stCondLst>
                                        </p:cTn>
                                        <p:tgtEl>
                                          <p:spTgt spid="41"/>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42"/>
                                        </p:tgtEl>
                                      </p:cBhvr>
                                    </p:animEffect>
                                    <p:set>
                                      <p:cBhvr>
                                        <p:cTn id="61" dur="1" fill="hold">
                                          <p:stCondLst>
                                            <p:cond delay="499"/>
                                          </p:stCondLst>
                                        </p:cTn>
                                        <p:tgtEl>
                                          <p:spTgt spid="42"/>
                                        </p:tgtEl>
                                        <p:attrNameLst>
                                          <p:attrName>style.visibility</p:attrName>
                                        </p:attrNameLst>
                                      </p:cBhvr>
                                      <p:to>
                                        <p:strVal val="hidden"/>
                                      </p:to>
                                    </p:set>
                                  </p:childTnLst>
                                </p:cTn>
                              </p:par>
                              <p:par>
                                <p:cTn id="62" presetID="10" presetClass="exit" presetSubtype="0" fill="hold" grpId="0" nodeType="withEffect">
                                  <p:stCondLst>
                                    <p:cond delay="0"/>
                                  </p:stCondLst>
                                  <p:childTnLst>
                                    <p:animEffect transition="out" filter="fade">
                                      <p:cBhvr>
                                        <p:cTn id="63" dur="500"/>
                                        <p:tgtEl>
                                          <p:spTgt spid="43"/>
                                        </p:tgtEl>
                                      </p:cBhvr>
                                    </p:animEffect>
                                    <p:set>
                                      <p:cBhvr>
                                        <p:cTn id="64" dur="1" fill="hold">
                                          <p:stCondLst>
                                            <p:cond delay="499"/>
                                          </p:stCondLst>
                                        </p:cTn>
                                        <p:tgtEl>
                                          <p:spTgt spid="43"/>
                                        </p:tgtEl>
                                        <p:attrNameLst>
                                          <p:attrName>style.visibility</p:attrName>
                                        </p:attrNameLst>
                                      </p:cBhvr>
                                      <p:to>
                                        <p:strVal val="hidden"/>
                                      </p:to>
                                    </p:set>
                                  </p:childTnLst>
                                </p:cTn>
                              </p:par>
                              <p:par>
                                <p:cTn id="65" presetID="10" presetClass="exit" presetSubtype="0" fill="hold" grpId="0" nodeType="withEffect">
                                  <p:stCondLst>
                                    <p:cond delay="0"/>
                                  </p:stCondLst>
                                  <p:childTnLst>
                                    <p:animEffect transition="out" filter="fade">
                                      <p:cBhvr>
                                        <p:cTn id="66" dur="500"/>
                                        <p:tgtEl>
                                          <p:spTgt spid="44"/>
                                        </p:tgtEl>
                                      </p:cBhvr>
                                    </p:animEffect>
                                    <p:set>
                                      <p:cBhvr>
                                        <p:cTn id="67" dur="1" fill="hold">
                                          <p:stCondLst>
                                            <p:cond delay="499"/>
                                          </p:stCondLst>
                                        </p:cTn>
                                        <p:tgtEl>
                                          <p:spTgt spid="44"/>
                                        </p:tgtEl>
                                        <p:attrNameLst>
                                          <p:attrName>style.visibility</p:attrName>
                                        </p:attrNameLst>
                                      </p:cBhvr>
                                      <p:to>
                                        <p:strVal val="hidden"/>
                                      </p:to>
                                    </p:set>
                                  </p:childTnLst>
                                </p:cTn>
                              </p:par>
                              <p:par>
                                <p:cTn id="68" presetID="10" presetClass="exit" presetSubtype="0" fill="hold" grpId="0" nodeType="withEffect">
                                  <p:stCondLst>
                                    <p:cond delay="0"/>
                                  </p:stCondLst>
                                  <p:childTnLst>
                                    <p:animEffect transition="out" filter="fade">
                                      <p:cBhvr>
                                        <p:cTn id="69" dur="500"/>
                                        <p:tgtEl>
                                          <p:spTgt spid="46"/>
                                        </p:tgtEl>
                                      </p:cBhvr>
                                    </p:animEffect>
                                    <p:set>
                                      <p:cBhvr>
                                        <p:cTn id="70" dur="1" fill="hold">
                                          <p:stCondLst>
                                            <p:cond delay="499"/>
                                          </p:stCondLst>
                                        </p:cTn>
                                        <p:tgtEl>
                                          <p:spTgt spid="46"/>
                                        </p:tgtEl>
                                        <p:attrNameLst>
                                          <p:attrName>style.visibility</p:attrName>
                                        </p:attrNameLst>
                                      </p:cBhvr>
                                      <p:to>
                                        <p:strVal val="hidden"/>
                                      </p:to>
                                    </p:set>
                                  </p:childTnLst>
                                </p:cTn>
                              </p:par>
                              <p:par>
                                <p:cTn id="71" presetID="10" presetClass="exit" presetSubtype="0" fill="hold" grpId="0" nodeType="withEffect">
                                  <p:stCondLst>
                                    <p:cond delay="0"/>
                                  </p:stCondLst>
                                  <p:childTnLst>
                                    <p:animEffect transition="out" filter="fade">
                                      <p:cBhvr>
                                        <p:cTn id="72" dur="500"/>
                                        <p:tgtEl>
                                          <p:spTgt spid="49"/>
                                        </p:tgtEl>
                                      </p:cBhvr>
                                    </p:animEffect>
                                    <p:set>
                                      <p:cBhvr>
                                        <p:cTn id="73" dur="1" fill="hold">
                                          <p:stCondLst>
                                            <p:cond delay="499"/>
                                          </p:stCondLst>
                                        </p:cTn>
                                        <p:tgtEl>
                                          <p:spTgt spid="49"/>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37"/>
                                        </p:tgtEl>
                                      </p:cBhvr>
                                    </p:animEffect>
                                    <p:set>
                                      <p:cBhvr>
                                        <p:cTn id="76" dur="1" fill="hold">
                                          <p:stCondLst>
                                            <p:cond delay="499"/>
                                          </p:stCondLst>
                                        </p:cTn>
                                        <p:tgtEl>
                                          <p:spTgt spid="37"/>
                                        </p:tgtEl>
                                        <p:attrNameLst>
                                          <p:attrName>style.visibility</p:attrName>
                                        </p:attrNameLst>
                                      </p:cBhvr>
                                      <p:to>
                                        <p:strVal val="hidden"/>
                                      </p:to>
                                    </p:set>
                                  </p:childTnLst>
                                </p:cTn>
                              </p:par>
                              <p:par>
                                <p:cTn id="77" presetID="10" presetClass="exit" presetSubtype="0" fill="hold" grpId="0" nodeType="withEffect">
                                  <p:stCondLst>
                                    <p:cond delay="0"/>
                                  </p:stCondLst>
                                  <p:childTnLst>
                                    <p:animEffect transition="out" filter="fade">
                                      <p:cBhvr>
                                        <p:cTn id="78" dur="500"/>
                                        <p:tgtEl>
                                          <p:spTgt spid="53"/>
                                        </p:tgtEl>
                                      </p:cBhvr>
                                    </p:animEffect>
                                    <p:set>
                                      <p:cBhvr>
                                        <p:cTn id="79" dur="1" fill="hold">
                                          <p:stCondLst>
                                            <p:cond delay="499"/>
                                          </p:stCondLst>
                                        </p:cTn>
                                        <p:tgtEl>
                                          <p:spTgt spid="53"/>
                                        </p:tgtEl>
                                        <p:attrNameLst>
                                          <p:attrName>style.visibility</p:attrName>
                                        </p:attrNameLst>
                                      </p:cBhvr>
                                      <p:to>
                                        <p:strVal val="hidden"/>
                                      </p:to>
                                    </p:set>
                                  </p:childTnLst>
                                </p:cTn>
                              </p:par>
                              <p:par>
                                <p:cTn id="80" presetID="10" presetClass="exit" presetSubtype="0" fill="hold" grpId="0" nodeType="withEffect">
                                  <p:stCondLst>
                                    <p:cond delay="0"/>
                                  </p:stCondLst>
                                  <p:childTnLst>
                                    <p:animEffect transition="out" filter="fade">
                                      <p:cBhvr>
                                        <p:cTn id="81" dur="500"/>
                                        <p:tgtEl>
                                          <p:spTgt spid="54"/>
                                        </p:tgtEl>
                                      </p:cBhvr>
                                    </p:animEffect>
                                    <p:set>
                                      <p:cBhvr>
                                        <p:cTn id="82" dur="1" fill="hold">
                                          <p:stCondLst>
                                            <p:cond delay="499"/>
                                          </p:stCondLst>
                                        </p:cTn>
                                        <p:tgtEl>
                                          <p:spTgt spid="54"/>
                                        </p:tgtEl>
                                        <p:attrNameLst>
                                          <p:attrName>style.visibility</p:attrName>
                                        </p:attrNameLst>
                                      </p:cBhvr>
                                      <p:to>
                                        <p:strVal val="hidden"/>
                                      </p:to>
                                    </p:set>
                                  </p:childTnLst>
                                </p:cTn>
                              </p:par>
                              <p:par>
                                <p:cTn id="83" presetID="10" presetClass="exit" presetSubtype="0" fill="hold" grpId="0" nodeType="withEffect">
                                  <p:stCondLst>
                                    <p:cond delay="0"/>
                                  </p:stCondLst>
                                  <p:childTnLst>
                                    <p:animEffect transition="out" filter="fade">
                                      <p:cBhvr>
                                        <p:cTn id="84" dur="500"/>
                                        <p:tgtEl>
                                          <p:spTgt spid="55"/>
                                        </p:tgtEl>
                                      </p:cBhvr>
                                    </p:animEffect>
                                    <p:set>
                                      <p:cBhvr>
                                        <p:cTn id="85" dur="1" fill="hold">
                                          <p:stCondLst>
                                            <p:cond delay="499"/>
                                          </p:stCondLst>
                                        </p:cTn>
                                        <p:tgtEl>
                                          <p:spTgt spid="55"/>
                                        </p:tgtEl>
                                        <p:attrNameLst>
                                          <p:attrName>style.visibility</p:attrName>
                                        </p:attrNameLst>
                                      </p:cBhvr>
                                      <p:to>
                                        <p:strVal val="hidden"/>
                                      </p:to>
                                    </p:set>
                                  </p:childTnLst>
                                </p:cTn>
                              </p:par>
                              <p:par>
                                <p:cTn id="86" presetID="10" presetClass="exit" presetSubtype="0" fill="hold" grpId="0" nodeType="withEffect">
                                  <p:stCondLst>
                                    <p:cond delay="0"/>
                                  </p:stCondLst>
                                  <p:childTnLst>
                                    <p:animEffect transition="out" filter="fade">
                                      <p:cBhvr>
                                        <p:cTn id="87" dur="500"/>
                                        <p:tgtEl>
                                          <p:spTgt spid="56"/>
                                        </p:tgtEl>
                                      </p:cBhvr>
                                    </p:animEffect>
                                    <p:set>
                                      <p:cBhvr>
                                        <p:cTn id="88" dur="1" fill="hold">
                                          <p:stCondLst>
                                            <p:cond delay="499"/>
                                          </p:stCondLst>
                                        </p:cTn>
                                        <p:tgtEl>
                                          <p:spTgt spid="56"/>
                                        </p:tgtEl>
                                        <p:attrNameLst>
                                          <p:attrName>style.visibility</p:attrName>
                                        </p:attrNameLst>
                                      </p:cBhvr>
                                      <p:to>
                                        <p:strVal val="hidden"/>
                                      </p:to>
                                    </p:set>
                                  </p:childTnLst>
                                </p:cTn>
                              </p:par>
                              <p:par>
                                <p:cTn id="89" presetID="10" presetClass="exit" presetSubtype="0" fill="hold" grpId="0" nodeType="withEffect">
                                  <p:stCondLst>
                                    <p:cond delay="0"/>
                                  </p:stCondLst>
                                  <p:childTnLst>
                                    <p:animEffect transition="out" filter="fade">
                                      <p:cBhvr>
                                        <p:cTn id="90" dur="500"/>
                                        <p:tgtEl>
                                          <p:spTgt spid="84"/>
                                        </p:tgtEl>
                                      </p:cBhvr>
                                    </p:animEffect>
                                    <p:set>
                                      <p:cBhvr>
                                        <p:cTn id="91" dur="1" fill="hold">
                                          <p:stCondLst>
                                            <p:cond delay="499"/>
                                          </p:stCondLst>
                                        </p:cTn>
                                        <p:tgtEl>
                                          <p:spTgt spid="84"/>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83"/>
                                        </p:tgtEl>
                                      </p:cBhvr>
                                    </p:animEffect>
                                    <p:set>
                                      <p:cBhvr>
                                        <p:cTn id="94" dur="1" fill="hold">
                                          <p:stCondLst>
                                            <p:cond delay="499"/>
                                          </p:stCondLst>
                                        </p:cTn>
                                        <p:tgtEl>
                                          <p:spTgt spid="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8" grpId="0" animBg="1"/>
      <p:bldP spid="39" grpId="0" animBg="1"/>
      <p:bldP spid="40" grpId="0" animBg="1"/>
      <p:bldP spid="41" grpId="0" animBg="1"/>
      <p:bldP spid="42" grpId="0" animBg="1"/>
      <p:bldP spid="43" grpId="0" animBg="1"/>
      <p:bldP spid="44" grpId="0" animBg="1"/>
      <p:bldP spid="46" grpId="0" animBg="1"/>
      <p:bldP spid="49" grpId="0" animBg="1"/>
      <p:bldP spid="53" grpId="0"/>
      <p:bldP spid="54" grpId="0"/>
      <p:bldP spid="55" grpId="0"/>
      <p:bldP spid="56" grpId="0"/>
      <p:bldP spid="8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0.1|4.2|2.9|1.3|2.2|7.8|5.5|7.1"/>
</p:tagLst>
</file>

<file path=ppt/tags/tag10.xml><?xml version="1.0" encoding="utf-8"?>
<p:tagLst xmlns:a="http://schemas.openxmlformats.org/drawingml/2006/main" xmlns:r="http://schemas.openxmlformats.org/officeDocument/2006/relationships" xmlns:p="http://schemas.openxmlformats.org/presentationml/2006/main">
  <p:tag name="TIMING" val="|4.7|12.9|27.3|9.9|8.2"/>
</p:tagLst>
</file>

<file path=ppt/tags/tag11.xml><?xml version="1.0" encoding="utf-8"?>
<p:tagLst xmlns:a="http://schemas.openxmlformats.org/drawingml/2006/main" xmlns:r="http://schemas.openxmlformats.org/officeDocument/2006/relationships" xmlns:p="http://schemas.openxmlformats.org/presentationml/2006/main">
  <p:tag name="TIMING" val="|18.4|5.5|4.1|10.8|10.5|7.8"/>
</p:tagLst>
</file>

<file path=ppt/tags/tag12.xml><?xml version="1.0" encoding="utf-8"?>
<p:tagLst xmlns:a="http://schemas.openxmlformats.org/drawingml/2006/main" xmlns:r="http://schemas.openxmlformats.org/officeDocument/2006/relationships" xmlns:p="http://schemas.openxmlformats.org/presentationml/2006/main">
  <p:tag name="TIMING" val="|22.7|34.6|17.5"/>
</p:tagLst>
</file>

<file path=ppt/tags/tag13.xml><?xml version="1.0" encoding="utf-8"?>
<p:tagLst xmlns:a="http://schemas.openxmlformats.org/drawingml/2006/main" xmlns:r="http://schemas.openxmlformats.org/officeDocument/2006/relationships" xmlns:p="http://schemas.openxmlformats.org/presentationml/2006/main">
  <p:tag name="TIMING" val="|23.8|18.8|31.9"/>
</p:tagLst>
</file>

<file path=ppt/tags/tag14.xml><?xml version="1.0" encoding="utf-8"?>
<p:tagLst xmlns:a="http://schemas.openxmlformats.org/drawingml/2006/main" xmlns:r="http://schemas.openxmlformats.org/officeDocument/2006/relationships" xmlns:p="http://schemas.openxmlformats.org/presentationml/2006/main">
  <p:tag name="TIMING" val="|0.9"/>
</p:tagLst>
</file>

<file path=ppt/tags/tag15.xml><?xml version="1.0" encoding="utf-8"?>
<p:tagLst xmlns:a="http://schemas.openxmlformats.org/drawingml/2006/main" xmlns:r="http://schemas.openxmlformats.org/officeDocument/2006/relationships" xmlns:p="http://schemas.openxmlformats.org/presentationml/2006/main">
  <p:tag name="TIMING" val="|32.8|15.5|10.5|3.8|13.6|6.9|8.1"/>
</p:tagLst>
</file>

<file path=ppt/tags/tag16.xml><?xml version="1.0" encoding="utf-8"?>
<p:tagLst xmlns:a="http://schemas.openxmlformats.org/drawingml/2006/main" xmlns:r="http://schemas.openxmlformats.org/officeDocument/2006/relationships" xmlns:p="http://schemas.openxmlformats.org/presentationml/2006/main">
  <p:tag name="TIMING" val="|23.8|18.8|31.9"/>
</p:tagLst>
</file>

<file path=ppt/tags/tag17.xml><?xml version="1.0" encoding="utf-8"?>
<p:tagLst xmlns:a="http://schemas.openxmlformats.org/drawingml/2006/main" xmlns:r="http://schemas.openxmlformats.org/officeDocument/2006/relationships" xmlns:p="http://schemas.openxmlformats.org/presentationml/2006/main">
  <p:tag name="TIMING" val="|1.9|12.9|9.6"/>
</p:tagLst>
</file>

<file path=ppt/tags/tag18.xml><?xml version="1.0" encoding="utf-8"?>
<p:tagLst xmlns:a="http://schemas.openxmlformats.org/drawingml/2006/main" xmlns:r="http://schemas.openxmlformats.org/officeDocument/2006/relationships" xmlns:p="http://schemas.openxmlformats.org/presentationml/2006/main">
  <p:tag name="TIMING" val="|45.7|19.1|17.9"/>
</p:tagLst>
</file>

<file path=ppt/tags/tag2.xml><?xml version="1.0" encoding="utf-8"?>
<p:tagLst xmlns:a="http://schemas.openxmlformats.org/drawingml/2006/main" xmlns:r="http://schemas.openxmlformats.org/officeDocument/2006/relationships" xmlns:p="http://schemas.openxmlformats.org/presentationml/2006/main">
  <p:tag name="TIMING" val="|9.1|5.7|3.3|14.2|10.2|12.2|9.8"/>
</p:tagLst>
</file>

<file path=ppt/tags/tag3.xml><?xml version="1.0" encoding="utf-8"?>
<p:tagLst xmlns:a="http://schemas.openxmlformats.org/drawingml/2006/main" xmlns:r="http://schemas.openxmlformats.org/officeDocument/2006/relationships" xmlns:p="http://schemas.openxmlformats.org/presentationml/2006/main">
  <p:tag name="TIMING" val="|6.8|3.5|18.2|12.4|5.1|6.1|8"/>
</p:tagLst>
</file>

<file path=ppt/tags/tag4.xml><?xml version="1.0" encoding="utf-8"?>
<p:tagLst xmlns:a="http://schemas.openxmlformats.org/drawingml/2006/main" xmlns:r="http://schemas.openxmlformats.org/officeDocument/2006/relationships" xmlns:p="http://schemas.openxmlformats.org/presentationml/2006/main">
  <p:tag name="TIMING" val="|9.1|12.9|4"/>
</p:tagLst>
</file>

<file path=ppt/tags/tag5.xml><?xml version="1.0" encoding="utf-8"?>
<p:tagLst xmlns:a="http://schemas.openxmlformats.org/drawingml/2006/main" xmlns:r="http://schemas.openxmlformats.org/officeDocument/2006/relationships" xmlns:p="http://schemas.openxmlformats.org/presentationml/2006/main">
  <p:tag name="TIMING" val="|11.8|3.3|7.9"/>
</p:tagLst>
</file>

<file path=ppt/tags/tag6.xml><?xml version="1.0" encoding="utf-8"?>
<p:tagLst xmlns:a="http://schemas.openxmlformats.org/drawingml/2006/main" xmlns:r="http://schemas.openxmlformats.org/officeDocument/2006/relationships" xmlns:p="http://schemas.openxmlformats.org/presentationml/2006/main">
  <p:tag name="TIMING" val="|2.5|10.1|12"/>
</p:tagLst>
</file>

<file path=ppt/tags/tag7.xml><?xml version="1.0" encoding="utf-8"?>
<p:tagLst xmlns:a="http://schemas.openxmlformats.org/drawingml/2006/main" xmlns:r="http://schemas.openxmlformats.org/officeDocument/2006/relationships" xmlns:p="http://schemas.openxmlformats.org/presentationml/2006/main">
  <p:tag name="TIMING" val="|17"/>
</p:tagLst>
</file>

<file path=ppt/tags/tag8.xml><?xml version="1.0" encoding="utf-8"?>
<p:tagLst xmlns:a="http://schemas.openxmlformats.org/drawingml/2006/main" xmlns:r="http://schemas.openxmlformats.org/officeDocument/2006/relationships" xmlns:p="http://schemas.openxmlformats.org/presentationml/2006/main">
  <p:tag name="TIMING" val="|6.7|17.3|6.7|28.1|25.3"/>
</p:tagLst>
</file>

<file path=ppt/tags/tag9.xml><?xml version="1.0" encoding="utf-8"?>
<p:tagLst xmlns:a="http://schemas.openxmlformats.org/drawingml/2006/main" xmlns:r="http://schemas.openxmlformats.org/officeDocument/2006/relationships" xmlns:p="http://schemas.openxmlformats.org/presentationml/2006/main">
  <p:tag name="TIMING" val="|23.3|15.2|8.4|18.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17219</TotalTime>
  <Words>6711</Words>
  <Application>Microsoft Macintosh PowerPoint</Application>
  <PresentationFormat>On-screen Show (4:3)</PresentationFormat>
  <Paragraphs>654</Paragraphs>
  <Slides>46</Slides>
  <Notes>35</Notes>
  <HiddenSlides>10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Office Theme</vt:lpstr>
      <vt:lpstr>Declarative Programming over Eventually Consistent Data Stores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Prelims - System Model</vt:lpstr>
      <vt:lpstr>Specification Language</vt:lpstr>
      <vt:lpstr>Replicated Bank Account (1)</vt:lpstr>
      <vt:lpstr>Bank Account Contracts (2)</vt:lpstr>
      <vt:lpstr>Various consistency levels offered by stores can be specified.</vt:lpstr>
      <vt:lpstr>Causal Visibility </vt:lpstr>
      <vt:lpstr>Causal Consistency</vt:lpstr>
      <vt:lpstr>Sequential Consistency</vt:lpstr>
      <vt:lpstr>Capturing Store Consistency Levels</vt:lpstr>
      <vt:lpstr>Classification Scheme</vt:lpstr>
      <vt:lpstr>Our classification scheme is parametric with respect to the lattice of consistency levels.</vt:lpstr>
      <vt:lpstr>Classification Scheme (2)</vt:lpstr>
      <vt:lpstr>PowerPoint Presentation</vt:lpstr>
      <vt:lpstr>Replicated Bank Account (2)</vt:lpstr>
      <vt:lpstr>Replicated Bank Account (2)</vt:lpstr>
      <vt:lpstr>Atomicity of writes itself is not sufficient. We need transactions to ensure proper isolation for reads. </vt:lpstr>
      <vt:lpstr>Replicated Bank Account (3)</vt:lpstr>
      <vt:lpstr>Replicated Bank Account (3)</vt:lpstr>
      <vt:lpstr>Various transaction isolation levels provided by stores can be specified.</vt:lpstr>
      <vt:lpstr>Read Committed</vt:lpstr>
      <vt:lpstr>Repeatable Read</vt:lpstr>
      <vt:lpstr>Capturing Store Isolation Levels</vt:lpstr>
      <vt:lpstr>Classification Scheme for Isolation Levels </vt:lpstr>
      <vt:lpstr>PowerPoint Presentation</vt:lpstr>
      <vt:lpstr>PowerPoint Presentation</vt:lpstr>
      <vt:lpstr>Conclusion</vt:lpstr>
      <vt:lpstr>Thank you!</vt:lpstr>
      <vt:lpstr>PowerPoint Presentation</vt:lpstr>
      <vt:lpstr>Related Work</vt:lpstr>
      <vt:lpstr>Future Work – Inferring Specifications (1)</vt:lpstr>
      <vt:lpstr>Future Work – Inferring Specifications (2)</vt:lpstr>
      <vt:lpstr>Future Work – Inferring Specifications (3)</vt:lpstr>
      <vt:lpstr>Future Work – Inferring Specifications (3)</vt:lpstr>
      <vt:lpstr>PowerPoint Presentation</vt:lpstr>
      <vt:lpstr>PowerPoint Presentation</vt:lpstr>
      <vt:lpstr>PowerPoint Presentation</vt:lpstr>
    </vt:vector>
  </TitlesOfParts>
  <Company>University of Cambridfge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Sivaramakrishnan Krishnamoorthy Chandrasekaran</dc:creator>
  <cp:lastModifiedBy>Gowtham Kaki</cp:lastModifiedBy>
  <cp:revision>622</cp:revision>
  <cp:lastPrinted>2015-06-10T14:00:36Z</cp:lastPrinted>
  <dcterms:created xsi:type="dcterms:W3CDTF">2015-06-07T19:42:17Z</dcterms:created>
  <dcterms:modified xsi:type="dcterms:W3CDTF">2015-12-05T17:29:53Z</dcterms:modified>
</cp:coreProperties>
</file>